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5143500" type="screen16x9"/>
  <p:notesSz cx="6858000" cy="9144000"/>
  <p:embeddedFontLst>
    <p:embeddedFont>
      <p:font typeface="Roboto" charset="0"/>
      <p:regular r:id="rId16"/>
      <p:bold r:id="rId17"/>
      <p:italic r:id="rId18"/>
      <p:boldItalic r:id="rId1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5" d="100"/>
          <a:sy n="145" d="100"/>
        </p:scale>
        <p:origin x="-654" y="-10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3.fntdata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2.fntdata"/><Relationship Id="rId2" Type="http://schemas.openxmlformats.org/officeDocument/2006/relationships/slide" Target="slides/slide1.xml"/><Relationship Id="rId16" Type="http://schemas.openxmlformats.org/officeDocument/2006/relationships/font" Target="fonts/font1.fntdata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24f75a50730_0_1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Google Shape;151;g24f75a50730_0_1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g24f75a50730_0_1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" name="Google Shape;158;g24f75a50730_0_14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24f75a50730_0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24f75a50730_0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24f75a50730_0_1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24f75a50730_0_15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24f75a50730_0_9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24f75a50730_0_9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24f75a50730_0_10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24f75a50730_0_10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24f75a50730_0_1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24f75a50730_0_1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24f75a50730_0_1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24f75a50730_0_1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24f75a50730_0_1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Google Shape;135;g24f75a50730_0_1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24f75a50730_0_1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Google Shape;143;g24f75a50730_0_1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11" name="Google Shape;11;p2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10800000" flipH="1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598088" y="2715913"/>
            <a:ext cx="8222100" cy="43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dk1"/>
        </a:solidFill>
        <a:effectLst/>
      </p:bgPr>
    </p:bg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11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71" name="Google Shape;71;p11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2;p11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11"/>
            <p:cNvSpPr/>
            <p:nvPr/>
          </p:nvSpPr>
          <p:spPr>
            <a:xfrm rot="10800000" flipH="1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11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11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6" name="Google Shape;76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256050"/>
            <a:ext cx="8520600" cy="2030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7" name="Google Shape;77;p11"/>
          <p:cNvSpPr txBox="1">
            <a:spLocks noGrp="1"/>
          </p:cNvSpPr>
          <p:nvPr>
            <p:ph type="body" idx="1"/>
          </p:nvPr>
        </p:nvSpPr>
        <p:spPr>
          <a:xfrm>
            <a:off x="311700" y="3369225"/>
            <a:ext cx="8520600" cy="1281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8" name="Google Shape;78;p11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2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oogle Shape;20;p3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21" name="Google Shape;21;p3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3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3"/>
            <p:cNvSpPr/>
            <p:nvPr/>
          </p:nvSpPr>
          <p:spPr>
            <a:xfrm rot="10800000" flipH="1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3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3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6" name="Google Shape;26;p3"/>
          <p:cNvSpPr txBox="1">
            <a:spLocks noGrp="1"/>
          </p:cNvSpPr>
          <p:nvPr>
            <p:ph type="title"/>
          </p:nvPr>
        </p:nvSpPr>
        <p:spPr>
          <a:xfrm>
            <a:off x="598100" y="2152347"/>
            <a:ext cx="8222100" cy="83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7" name="Google Shape;27;p3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oogle Shape;29;p4"/>
          <p:cNvGrpSpPr/>
          <p:nvPr/>
        </p:nvGrpSpPr>
        <p:grpSpPr>
          <a:xfrm>
            <a:off x="0" y="3903669"/>
            <a:ext cx="9144000" cy="1239925"/>
            <a:chOff x="0" y="3903669"/>
            <a:chExt cx="9144000" cy="1239925"/>
          </a:xfrm>
        </p:grpSpPr>
        <p:sp>
          <p:nvSpPr>
            <p:cNvPr id="30" name="Google Shape;30;p4"/>
            <p:cNvSpPr/>
            <p:nvPr/>
          </p:nvSpPr>
          <p:spPr>
            <a:xfrm>
              <a:off x="8154895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4"/>
            <p:cNvSpPr/>
            <p:nvPr/>
          </p:nvSpPr>
          <p:spPr>
            <a:xfrm flipH="1">
              <a:off x="6181163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4"/>
            <p:cNvSpPr/>
            <p:nvPr/>
          </p:nvSpPr>
          <p:spPr>
            <a:xfrm>
              <a:off x="7170274" y="3903669"/>
              <a:ext cx="989100" cy="9879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4"/>
            <p:cNvSpPr/>
            <p:nvPr/>
          </p:nvSpPr>
          <p:spPr>
            <a:xfrm rot="10800000">
              <a:off x="8154757" y="3903682"/>
              <a:ext cx="989100" cy="9879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4"/>
            <p:cNvSpPr/>
            <p:nvPr/>
          </p:nvSpPr>
          <p:spPr>
            <a:xfrm>
              <a:off x="0" y="4891594"/>
              <a:ext cx="9144000" cy="2520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5" name="Google Shape;35;p4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4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37" name="Google Shape;37;p4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5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5"/>
          <p:cNvSpPr txBox="1">
            <a:spLocks noGrp="1"/>
          </p:cNvSpPr>
          <p:nvPr>
            <p:ph type="body" idx="1"/>
          </p:nvPr>
        </p:nvSpPr>
        <p:spPr>
          <a:xfrm>
            <a:off x="311700" y="1229975"/>
            <a:ext cx="39999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1" name="Google Shape;41;p5"/>
          <p:cNvSpPr txBox="1">
            <a:spLocks noGrp="1"/>
          </p:cNvSpPr>
          <p:nvPr>
            <p:ph type="body" idx="2"/>
          </p:nvPr>
        </p:nvSpPr>
        <p:spPr>
          <a:xfrm>
            <a:off x="4832400" y="1229975"/>
            <a:ext cx="39999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2" name="Google Shape;42;p5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6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body" idx="1"/>
          </p:nvPr>
        </p:nvSpPr>
        <p:spPr>
          <a:xfrm>
            <a:off x="311700" y="1465804"/>
            <a:ext cx="2808000" cy="310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4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oogle Shape;51;p8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52" name="Google Shape;52;p8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53;p8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54;p8"/>
            <p:cNvSpPr/>
            <p:nvPr/>
          </p:nvSpPr>
          <p:spPr>
            <a:xfrm rot="10800000" flipH="1">
              <a:off x="7113588" y="107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55;p8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56;p8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7" name="Google Shape;57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8" name="Google Shape;58;p8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9"/>
          <p:cNvSpPr/>
          <p:nvPr/>
        </p:nvSpPr>
        <p:spPr>
          <a:xfrm>
            <a:off x="4572000" y="-1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61" name="Google Shape;61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62" name="Google Shape;62;p9"/>
          <p:cNvSpPr txBox="1">
            <a:spLocks noGrp="1"/>
          </p:cNvSpPr>
          <p:nvPr>
            <p:ph type="title"/>
          </p:nvPr>
        </p:nvSpPr>
        <p:spPr>
          <a:xfrm>
            <a:off x="265500" y="1151100"/>
            <a:ext cx="4045200" cy="1564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26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5" name="Google Shape;65;p9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0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geometric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oboto"/>
              <a:buChar char="●"/>
              <a:defRPr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3"/>
          <p:cNvSpPr txBox="1">
            <a:spLocks noGrp="1"/>
          </p:cNvSpPr>
          <p:nvPr>
            <p:ph type="ctrTitle"/>
          </p:nvPr>
        </p:nvSpPr>
        <p:spPr>
          <a:xfrm>
            <a:off x="613175" y="1884947"/>
            <a:ext cx="8222100" cy="838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RECYCLING</a:t>
            </a:r>
            <a:endParaRPr/>
          </a:p>
        </p:txBody>
      </p:sp>
      <p:sp>
        <p:nvSpPr>
          <p:cNvPr id="86" name="Google Shape;86;p13"/>
          <p:cNvSpPr txBox="1">
            <a:spLocks noGrp="1"/>
          </p:cNvSpPr>
          <p:nvPr>
            <p:ph type="subTitle" idx="1"/>
          </p:nvPr>
        </p:nvSpPr>
        <p:spPr>
          <a:xfrm>
            <a:off x="613163" y="2825638"/>
            <a:ext cx="8222100" cy="43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25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And why it’s important</a:t>
            </a:r>
            <a:endParaRPr/>
          </a:p>
        </p:txBody>
      </p:sp>
      <p:cxnSp>
        <p:nvCxnSpPr>
          <p:cNvPr id="87" name="Google Shape;87;p13"/>
          <p:cNvCxnSpPr/>
          <p:nvPr/>
        </p:nvCxnSpPr>
        <p:spPr>
          <a:xfrm>
            <a:off x="527925" y="2711650"/>
            <a:ext cx="7044000" cy="0"/>
          </a:xfrm>
          <a:prstGeom prst="straightConnector1">
            <a:avLst/>
          </a:prstGeom>
          <a:noFill/>
          <a:ln w="38100" cap="flat" cmpd="sng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22"/>
          <p:cNvSpPr txBox="1">
            <a:spLocks noGrp="1"/>
          </p:cNvSpPr>
          <p:nvPr>
            <p:ph type="title"/>
          </p:nvPr>
        </p:nvSpPr>
        <p:spPr>
          <a:xfrm>
            <a:off x="466750" y="828425"/>
            <a:ext cx="67323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 sz="3000" b="1"/>
              <a:t>Recycling is really important</a:t>
            </a:r>
            <a:endParaRPr sz="3000" b="1"/>
          </a:p>
        </p:txBody>
      </p:sp>
      <p:sp>
        <p:nvSpPr>
          <p:cNvPr id="154" name="Google Shape;154;p22"/>
          <p:cNvSpPr txBox="1">
            <a:spLocks noGrp="1"/>
          </p:cNvSpPr>
          <p:nvPr>
            <p:ph type="body" idx="1"/>
          </p:nvPr>
        </p:nvSpPr>
        <p:spPr>
          <a:xfrm>
            <a:off x="466750" y="1738625"/>
            <a:ext cx="6294900" cy="310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pl" sz="2700">
                <a:solidFill>
                  <a:schemeClr val="lt1"/>
                </a:solidFill>
              </a:rPr>
              <a:t>Recycling saves our environment, and if you can, you should definitely recycle.</a:t>
            </a:r>
            <a:endParaRPr sz="2700">
              <a:solidFill>
                <a:schemeClr val="lt1"/>
              </a:solidFill>
            </a:endParaRPr>
          </a:p>
        </p:txBody>
      </p:sp>
      <p:cxnSp>
        <p:nvCxnSpPr>
          <p:cNvPr id="155" name="Google Shape;155;p22"/>
          <p:cNvCxnSpPr/>
          <p:nvPr/>
        </p:nvCxnSpPr>
        <p:spPr>
          <a:xfrm>
            <a:off x="466750" y="1685850"/>
            <a:ext cx="5608500" cy="0"/>
          </a:xfrm>
          <a:prstGeom prst="straightConnector1">
            <a:avLst/>
          </a:prstGeom>
          <a:noFill/>
          <a:ln w="3810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23"/>
          <p:cNvSpPr txBox="1">
            <a:spLocks noGrp="1"/>
          </p:cNvSpPr>
          <p:nvPr>
            <p:ph type="ctrTitle"/>
          </p:nvPr>
        </p:nvSpPr>
        <p:spPr>
          <a:xfrm>
            <a:off x="605650" y="2152347"/>
            <a:ext cx="8222100" cy="838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Thank you for your attention</a:t>
            </a:r>
            <a:endParaRPr/>
          </a:p>
        </p:txBody>
      </p:sp>
      <p:cxnSp>
        <p:nvCxnSpPr>
          <p:cNvPr id="161" name="Google Shape;161;p23"/>
          <p:cNvCxnSpPr/>
          <p:nvPr/>
        </p:nvCxnSpPr>
        <p:spPr>
          <a:xfrm>
            <a:off x="497775" y="2933800"/>
            <a:ext cx="7473900" cy="0"/>
          </a:xfrm>
          <a:prstGeom prst="straightConnector1">
            <a:avLst/>
          </a:prstGeom>
          <a:noFill/>
          <a:ln w="38100" cap="flat" cmpd="sng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9953" y="1980104"/>
            <a:ext cx="8222100" cy="407862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Przygotowano w ramach promocji projektu Erasmus+ KA122 </a:t>
            </a:r>
            <a:br>
              <a:rPr lang="pl-PL" dirty="0" smtClean="0"/>
            </a:br>
            <a:r>
              <a:rPr lang="pl-PL" dirty="0" smtClean="0"/>
              <a:t>„</a:t>
            </a:r>
            <a:r>
              <a:rPr lang="pl-PL" dirty="0" err="1" smtClean="0"/>
              <a:t>Let’s</a:t>
            </a:r>
            <a:r>
              <a:rPr lang="pl-PL" dirty="0" smtClean="0"/>
              <a:t> get eco and get inclusive with our school”</a:t>
            </a:r>
            <a:endParaRPr lang="pl-PL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1027" name="Picture 3" descr="C:\Users\Nauczycielski_1\Desktop\prezentacja ersmus\received_21833222446594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1719263"/>
            <a:ext cx="7604650" cy="17049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4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pl">
                <a:solidFill>
                  <a:schemeClr val="lt1"/>
                </a:solidFill>
              </a:rPr>
              <a:t>What is recycling?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93" name="Google Shape;93;p14"/>
          <p:cNvSpPr txBox="1">
            <a:spLocks noGrp="1"/>
          </p:cNvSpPr>
          <p:nvPr>
            <p:ph type="body" idx="1"/>
          </p:nvPr>
        </p:nvSpPr>
        <p:spPr>
          <a:xfrm>
            <a:off x="311700" y="1229975"/>
            <a:ext cx="72678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pl" sz="2700">
                <a:solidFill>
                  <a:schemeClr val="accent6"/>
                </a:solidFill>
              </a:rPr>
              <a:t>Recycling is a way to dispose of your rubbish in a way that will make it easier to get rid of, or in some cases, to reuse it. It’s really important, especially nowadays with how polluted our environment is.</a:t>
            </a:r>
            <a:endParaRPr sz="2700">
              <a:solidFill>
                <a:schemeClr val="accent6"/>
              </a:solidFill>
            </a:endParaRPr>
          </a:p>
        </p:txBody>
      </p:sp>
      <p:cxnSp>
        <p:nvCxnSpPr>
          <p:cNvPr id="94" name="Google Shape;94;p14"/>
          <p:cNvCxnSpPr/>
          <p:nvPr/>
        </p:nvCxnSpPr>
        <p:spPr>
          <a:xfrm>
            <a:off x="311700" y="1229975"/>
            <a:ext cx="5608500" cy="0"/>
          </a:xfrm>
          <a:prstGeom prst="straightConnector1">
            <a:avLst/>
          </a:prstGeom>
          <a:noFill/>
          <a:ln w="38100" cap="flat" cmpd="sng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5"/>
          <p:cNvSpPr txBox="1">
            <a:spLocks noGrp="1"/>
          </p:cNvSpPr>
          <p:nvPr>
            <p:ph type="title"/>
          </p:nvPr>
        </p:nvSpPr>
        <p:spPr>
          <a:xfrm>
            <a:off x="460950" y="1126672"/>
            <a:ext cx="8222100" cy="83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What does recycling help with?</a:t>
            </a:r>
            <a:endParaRPr/>
          </a:p>
        </p:txBody>
      </p:sp>
      <p:sp>
        <p:nvSpPr>
          <p:cNvPr id="100" name="Google Shape;100;p15"/>
          <p:cNvSpPr txBox="1"/>
          <p:nvPr/>
        </p:nvSpPr>
        <p:spPr>
          <a:xfrm>
            <a:off x="444975" y="1998575"/>
            <a:ext cx="7722900" cy="184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 sz="2700">
                <a:solidFill>
                  <a:schemeClr val="accent6"/>
                </a:solidFill>
                <a:latin typeface="Roboto"/>
                <a:ea typeface="Roboto"/>
                <a:cs typeface="Roboto"/>
                <a:sym typeface="Roboto"/>
              </a:rPr>
              <a:t>Recycling helps us reduce the amount of things that end up in the ocean, in forests or in other parts of our environment. In the following slides I will show you how to recycle your trash properly.</a:t>
            </a:r>
            <a:endParaRPr sz="2800">
              <a:solidFill>
                <a:schemeClr val="accent6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966"/>
        </a:solidFill>
        <a:effectLst/>
      </p:bgPr>
    </p:bg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6"/>
          <p:cNvSpPr txBox="1">
            <a:spLocks noGrp="1"/>
          </p:cNvSpPr>
          <p:nvPr>
            <p:ph type="body" idx="1"/>
          </p:nvPr>
        </p:nvSpPr>
        <p:spPr>
          <a:xfrm>
            <a:off x="311700" y="1465800"/>
            <a:ext cx="5751900" cy="310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pl" sz="2700">
                <a:solidFill>
                  <a:srgbClr val="BF9000"/>
                </a:solidFill>
              </a:rPr>
              <a:t>The trash that you put in the yellow rubbish bins should only be plastic. There’s a lot of items made out of plastic, for example water bottles, packaging and plastic cutlery.</a:t>
            </a:r>
            <a:endParaRPr sz="2700">
              <a:solidFill>
                <a:srgbClr val="BF9000"/>
              </a:solidFill>
            </a:endParaRPr>
          </a:p>
        </p:txBody>
      </p:sp>
      <p:sp>
        <p:nvSpPr>
          <p:cNvPr id="106" name="Google Shape;106;p16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78183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 sz="3000">
                <a:solidFill>
                  <a:srgbClr val="7F6000"/>
                </a:solidFill>
              </a:rPr>
              <a:t>Trash in the yellow rubbish bins</a:t>
            </a:r>
            <a:endParaRPr sz="3000">
              <a:solidFill>
                <a:srgbClr val="7F6000"/>
              </a:solidFill>
            </a:endParaRPr>
          </a:p>
        </p:txBody>
      </p:sp>
      <p:pic>
        <p:nvPicPr>
          <p:cNvPr id="107" name="Google Shape;107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216000" y="1629600"/>
            <a:ext cx="2775600" cy="27756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08" name="Google Shape;108;p16"/>
          <p:cNvCxnSpPr/>
          <p:nvPr/>
        </p:nvCxnSpPr>
        <p:spPr>
          <a:xfrm>
            <a:off x="309225" y="1410325"/>
            <a:ext cx="5641200" cy="0"/>
          </a:xfrm>
          <a:prstGeom prst="straightConnector1">
            <a:avLst/>
          </a:prstGeom>
          <a:noFill/>
          <a:ln w="38100" cap="flat" cmpd="sng">
            <a:solidFill>
              <a:srgbClr val="BF9000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3C47D"/>
        </a:solidFill>
        <a:effectLst/>
      </p:bgPr>
    </p:bg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75996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 sz="3000">
                <a:solidFill>
                  <a:srgbClr val="274E13"/>
                </a:solidFill>
              </a:rPr>
              <a:t>Trash in the green rubbish bins</a:t>
            </a:r>
            <a:endParaRPr sz="3000">
              <a:solidFill>
                <a:srgbClr val="274E13"/>
              </a:solidFill>
            </a:endParaRPr>
          </a:p>
        </p:txBody>
      </p:sp>
      <p:sp>
        <p:nvSpPr>
          <p:cNvPr id="114" name="Google Shape;114;p17"/>
          <p:cNvSpPr txBox="1">
            <a:spLocks noGrp="1"/>
          </p:cNvSpPr>
          <p:nvPr>
            <p:ph type="body" idx="1"/>
          </p:nvPr>
        </p:nvSpPr>
        <p:spPr>
          <a:xfrm>
            <a:off x="311700" y="1465800"/>
            <a:ext cx="5307000" cy="310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pl" sz="2700">
                <a:solidFill>
                  <a:srgbClr val="38761D"/>
                </a:solidFill>
              </a:rPr>
              <a:t>Items that belong in the green rubbish bins are only things made out of glass, such as windows, cups and wine bottles.</a:t>
            </a:r>
            <a:endParaRPr sz="2700">
              <a:solidFill>
                <a:srgbClr val="38761D"/>
              </a:solidFill>
            </a:endParaRPr>
          </a:p>
        </p:txBody>
      </p:sp>
      <p:cxnSp>
        <p:nvCxnSpPr>
          <p:cNvPr id="115" name="Google Shape;115;p17"/>
          <p:cNvCxnSpPr/>
          <p:nvPr/>
        </p:nvCxnSpPr>
        <p:spPr>
          <a:xfrm>
            <a:off x="311700" y="1413025"/>
            <a:ext cx="5608500" cy="0"/>
          </a:xfrm>
          <a:prstGeom prst="straightConnector1">
            <a:avLst/>
          </a:prstGeom>
          <a:noFill/>
          <a:ln w="38100" cap="flat" cmpd="sng">
            <a:solidFill>
              <a:srgbClr val="38761D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116" name="Google Shape;116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99350" y="1465800"/>
            <a:ext cx="2730055" cy="3394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D9EEB"/>
        </a:solidFill>
        <a:effectLst/>
      </p:bgPr>
    </p:bg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8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64986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 sz="3000">
                <a:solidFill>
                  <a:srgbClr val="1C4587"/>
                </a:solidFill>
              </a:rPr>
              <a:t>Trash in the blue rubbish bins</a:t>
            </a:r>
            <a:endParaRPr sz="3000">
              <a:solidFill>
                <a:srgbClr val="1C4587"/>
              </a:solidFill>
            </a:endParaRPr>
          </a:p>
        </p:txBody>
      </p:sp>
      <p:sp>
        <p:nvSpPr>
          <p:cNvPr id="122" name="Google Shape;122;p18"/>
          <p:cNvSpPr txBox="1">
            <a:spLocks noGrp="1"/>
          </p:cNvSpPr>
          <p:nvPr>
            <p:ph type="body" idx="1"/>
          </p:nvPr>
        </p:nvSpPr>
        <p:spPr>
          <a:xfrm>
            <a:off x="311700" y="1465800"/>
            <a:ext cx="4922400" cy="310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pl" sz="2700">
                <a:solidFill>
                  <a:srgbClr val="1155CC"/>
                </a:solidFill>
              </a:rPr>
              <a:t>In blue rubbish bins you will find things that are made out of paper, like newspapers and cardboard boxes.</a:t>
            </a:r>
            <a:endParaRPr sz="2700">
              <a:solidFill>
                <a:srgbClr val="1155CC"/>
              </a:solidFill>
            </a:endParaRPr>
          </a:p>
        </p:txBody>
      </p:sp>
      <p:cxnSp>
        <p:nvCxnSpPr>
          <p:cNvPr id="123" name="Google Shape;123;p18"/>
          <p:cNvCxnSpPr/>
          <p:nvPr/>
        </p:nvCxnSpPr>
        <p:spPr>
          <a:xfrm>
            <a:off x="311700" y="1413025"/>
            <a:ext cx="5608500" cy="0"/>
          </a:xfrm>
          <a:prstGeom prst="straightConnector1">
            <a:avLst/>
          </a:prstGeom>
          <a:noFill/>
          <a:ln w="38100" cap="flat" cmpd="sng">
            <a:solidFill>
              <a:srgbClr val="1C4587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124" name="Google Shape;124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21700" y="1380725"/>
            <a:ext cx="2445664" cy="3527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16A40"/>
        </a:solidFill>
        <a:effectLst/>
      </p:bgPr>
    </p:bg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54126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 sz="3000">
                <a:solidFill>
                  <a:srgbClr val="783F04"/>
                </a:solidFill>
              </a:rPr>
              <a:t>Trash in the brown rubbish bin</a:t>
            </a:r>
            <a:endParaRPr sz="3000">
              <a:solidFill>
                <a:srgbClr val="783F04"/>
              </a:solidFill>
            </a:endParaRPr>
          </a:p>
        </p:txBody>
      </p:sp>
      <p:sp>
        <p:nvSpPr>
          <p:cNvPr id="130" name="Google Shape;130;p19"/>
          <p:cNvSpPr txBox="1">
            <a:spLocks noGrp="1"/>
          </p:cNvSpPr>
          <p:nvPr>
            <p:ph type="body" idx="1"/>
          </p:nvPr>
        </p:nvSpPr>
        <p:spPr>
          <a:xfrm>
            <a:off x="311700" y="1465800"/>
            <a:ext cx="5412600" cy="310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pl" sz="2700">
                <a:solidFill>
                  <a:srgbClr val="783F04"/>
                </a:solidFill>
              </a:rPr>
              <a:t>The trash that you will see in the brown rubbish bin is usually related to something you can grow, like potato peel or old vegetables/fruits.</a:t>
            </a:r>
            <a:endParaRPr sz="2700">
              <a:solidFill>
                <a:srgbClr val="783F04"/>
              </a:solidFill>
            </a:endParaRPr>
          </a:p>
        </p:txBody>
      </p:sp>
      <p:cxnSp>
        <p:nvCxnSpPr>
          <p:cNvPr id="131" name="Google Shape;131;p19"/>
          <p:cNvCxnSpPr/>
          <p:nvPr/>
        </p:nvCxnSpPr>
        <p:spPr>
          <a:xfrm>
            <a:off x="311700" y="1413025"/>
            <a:ext cx="5608500" cy="0"/>
          </a:xfrm>
          <a:prstGeom prst="straightConnector1">
            <a:avLst/>
          </a:prstGeom>
          <a:noFill/>
          <a:ln w="38100" cap="flat" cmpd="sng">
            <a:solidFill>
              <a:srgbClr val="783F04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132" name="Google Shape;132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42650" y="1413025"/>
            <a:ext cx="2754251" cy="3436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A1B1C"/>
        </a:solidFill>
        <a:effectLst/>
      </p:bgPr>
    </p:bg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0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69888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 sz="3000">
                <a:solidFill>
                  <a:schemeClr val="lt1"/>
                </a:solidFill>
              </a:rPr>
              <a:t>The trash in the black rubbish bins</a:t>
            </a:r>
            <a:endParaRPr sz="3000">
              <a:solidFill>
                <a:schemeClr val="lt1"/>
              </a:solidFill>
            </a:endParaRPr>
          </a:p>
        </p:txBody>
      </p:sp>
      <p:sp>
        <p:nvSpPr>
          <p:cNvPr id="138" name="Google Shape;138;p20"/>
          <p:cNvSpPr txBox="1">
            <a:spLocks noGrp="1"/>
          </p:cNvSpPr>
          <p:nvPr>
            <p:ph type="body" idx="1"/>
          </p:nvPr>
        </p:nvSpPr>
        <p:spPr>
          <a:xfrm>
            <a:off x="311700" y="1465800"/>
            <a:ext cx="5691600" cy="310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pl" sz="2700">
                <a:solidFill>
                  <a:srgbClr val="EFEFEF"/>
                </a:solidFill>
              </a:rPr>
              <a:t>The trash you should throw into the black bins can be anything that you can’t throw into the already mentioned rubbish bins.</a:t>
            </a:r>
            <a:endParaRPr sz="2700">
              <a:solidFill>
                <a:srgbClr val="EFEFEF"/>
              </a:solidFill>
            </a:endParaRPr>
          </a:p>
        </p:txBody>
      </p:sp>
      <p:cxnSp>
        <p:nvCxnSpPr>
          <p:cNvPr id="139" name="Google Shape;139;p20"/>
          <p:cNvCxnSpPr/>
          <p:nvPr/>
        </p:nvCxnSpPr>
        <p:spPr>
          <a:xfrm>
            <a:off x="311700" y="1413025"/>
            <a:ext cx="5608500" cy="0"/>
          </a:xfrm>
          <a:prstGeom prst="straightConnector1">
            <a:avLst/>
          </a:prstGeom>
          <a:noFill/>
          <a:ln w="3810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140" name="Google Shape;140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48150" y="1311300"/>
            <a:ext cx="2769009" cy="3527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CCCC"/>
        </a:solidFill>
        <a:effectLst/>
      </p:bgPr>
    </p:bg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1"/>
          <p:cNvSpPr txBox="1">
            <a:spLocks noGrp="1"/>
          </p:cNvSpPr>
          <p:nvPr>
            <p:ph type="body" idx="1"/>
          </p:nvPr>
        </p:nvSpPr>
        <p:spPr>
          <a:xfrm>
            <a:off x="311700" y="1465800"/>
            <a:ext cx="5548200" cy="310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pl" sz="2700">
                <a:solidFill>
                  <a:schemeClr val="lt1"/>
                </a:solidFill>
              </a:rPr>
              <a:t>A rubbish bin made specifically for ashes doesn’t exist, so If you have a fireplace it’s important to dispose of the ashes in a correct way.</a:t>
            </a:r>
            <a:endParaRPr sz="2700">
              <a:solidFill>
                <a:schemeClr val="lt1"/>
              </a:solidFill>
            </a:endParaRPr>
          </a:p>
        </p:txBody>
      </p:sp>
      <p:sp>
        <p:nvSpPr>
          <p:cNvPr id="146" name="Google Shape;146;p21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63174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 sz="3000">
                <a:solidFill>
                  <a:srgbClr val="434343"/>
                </a:solidFill>
              </a:rPr>
              <a:t>Ashes</a:t>
            </a:r>
            <a:endParaRPr sz="3000">
              <a:solidFill>
                <a:srgbClr val="434343"/>
              </a:solidFill>
            </a:endParaRPr>
          </a:p>
        </p:txBody>
      </p:sp>
      <p:cxnSp>
        <p:nvCxnSpPr>
          <p:cNvPr id="147" name="Google Shape;147;p21"/>
          <p:cNvCxnSpPr/>
          <p:nvPr/>
        </p:nvCxnSpPr>
        <p:spPr>
          <a:xfrm>
            <a:off x="311700" y="1413025"/>
            <a:ext cx="5608500" cy="0"/>
          </a:xfrm>
          <a:prstGeom prst="straightConnector1">
            <a:avLst/>
          </a:prstGeom>
          <a:noFill/>
          <a:ln w="38100" cap="flat" cmpd="sng">
            <a:solidFill>
              <a:srgbClr val="1A1B1C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148" name="Google Shape;148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232108" y="1413025"/>
            <a:ext cx="2767017" cy="3103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Geometric">
  <a:themeElements>
    <a:clrScheme name="Geometric">
      <a:dk1>
        <a:srgbClr val="2A3990"/>
      </a:dk1>
      <a:lt1>
        <a:srgbClr val="FFFFFF"/>
      </a:lt1>
      <a:dk2>
        <a:srgbClr val="434343"/>
      </a:dk2>
      <a:lt2>
        <a:srgbClr val="999999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F06292"/>
      </a:hlink>
      <a:folHlink>
        <a:srgbClr val="F062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322</Words>
  <Application>Microsoft Office PowerPoint</Application>
  <PresentationFormat>Pokaz na ekranie (16:9)</PresentationFormat>
  <Paragraphs>22</Paragraphs>
  <Slides>13</Slides>
  <Notes>11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6" baseType="lpstr">
      <vt:lpstr>Arial</vt:lpstr>
      <vt:lpstr>Roboto</vt:lpstr>
      <vt:lpstr>Geometric</vt:lpstr>
      <vt:lpstr>RECYCLING</vt:lpstr>
      <vt:lpstr>What is recycling?</vt:lpstr>
      <vt:lpstr>What does recycling help with?</vt:lpstr>
      <vt:lpstr>Trash in the yellow rubbish bins</vt:lpstr>
      <vt:lpstr>Trash in the green rubbish bins</vt:lpstr>
      <vt:lpstr>Trash in the blue rubbish bins</vt:lpstr>
      <vt:lpstr>Trash in the brown rubbish bin</vt:lpstr>
      <vt:lpstr>The trash in the black rubbish bins</vt:lpstr>
      <vt:lpstr>Ashes</vt:lpstr>
      <vt:lpstr>Recycling is really important</vt:lpstr>
      <vt:lpstr>Thank you for your attention</vt:lpstr>
      <vt:lpstr>Przygotowano w ramach promocji projektu Erasmus+ KA122  „Let’s get eco and get inclusive with our school”</vt:lpstr>
      <vt:lpstr>Slajd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RECYCLING</dc:title>
  <dc:creator>Nauczycielski_1</dc:creator>
  <cp:lastModifiedBy>Nauczycielski_1</cp:lastModifiedBy>
  <cp:revision>3</cp:revision>
  <dcterms:modified xsi:type="dcterms:W3CDTF">2023-06-13T10:19:03Z</dcterms:modified>
</cp:coreProperties>
</file>