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613" y="780262"/>
            <a:ext cx="11618772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44220" y="5403900"/>
            <a:ext cx="10703559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40791" y="175260"/>
            <a:ext cx="5125212" cy="6550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766816" y="618744"/>
            <a:ext cx="6184392" cy="5431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598164" y="4354066"/>
            <a:ext cx="3393947" cy="2447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6596" y="1111452"/>
            <a:ext cx="712533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596" y="1782500"/>
            <a:ext cx="8353425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seart.pl/blog/olcha-czarna-a-128/" TargetMode="Externa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konstancinjeziorna.naszemiasto.pl/masz-ubezpieczenie-domu-od-zalania-i-powodzi-gwaltowne/ar/c9-890178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l-PL" alt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107" y="92962"/>
            <a:ext cx="11960352" cy="6658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59379" y="425272"/>
            <a:ext cx="8138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" dirty="0">
                <a:latin typeface="Carlito"/>
                <a:cs typeface="Carlito"/>
              </a:rPr>
              <a:t>Nieposłuszna</a:t>
            </a:r>
            <a:r>
              <a:rPr sz="7200" spc="-75" dirty="0">
                <a:latin typeface="Carlito"/>
                <a:cs typeface="Carlito"/>
              </a:rPr>
              <a:t> </a:t>
            </a:r>
            <a:r>
              <a:rPr sz="7200" dirty="0">
                <a:latin typeface="Carlito"/>
                <a:cs typeface="Carlito"/>
              </a:rPr>
              <a:t>Jeziorka</a:t>
            </a:r>
            <a:endParaRPr sz="7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3280" y="5551932"/>
            <a:ext cx="650748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Symbol zastępczy zawartości 6" descr="logo UE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4800" y="5867400"/>
            <a:ext cx="3695700" cy="659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943" y="5975096"/>
            <a:ext cx="3042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Mapa z czerwca 2022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roku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32" y="216408"/>
            <a:ext cx="12137390" cy="6642100"/>
            <a:chOff x="27432" y="216408"/>
            <a:chExt cx="12137390" cy="6642100"/>
          </a:xfrm>
        </p:grpSpPr>
        <p:sp>
          <p:nvSpPr>
            <p:cNvPr id="4" name="object 4"/>
            <p:cNvSpPr/>
            <p:nvPr/>
          </p:nvSpPr>
          <p:spPr>
            <a:xfrm>
              <a:off x="27432" y="766572"/>
              <a:ext cx="5920740" cy="478840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43828" y="766572"/>
              <a:ext cx="5920739" cy="4856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2232" y="216408"/>
              <a:ext cx="11527536" cy="536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72228" y="4881371"/>
              <a:ext cx="2741676" cy="19766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147050" y="5963208"/>
            <a:ext cx="3042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Mapa z czerwca 2023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roku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345694"/>
            <a:ext cx="948436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Nasze propozycje rozwiązania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problemu,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aby</a:t>
            </a:r>
            <a:r>
              <a:rPr sz="3200" b="1" u="none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ograniczyć</a:t>
            </a:r>
            <a:endParaRPr sz="3200">
              <a:latin typeface="Carlito"/>
              <a:cs typeface="Carlito"/>
            </a:endParaRPr>
          </a:p>
          <a:p>
            <a:pPr marL="342900">
              <a:lnSpc>
                <a:spcPct val="100000"/>
              </a:lnSpc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powodzie i podtopienia w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Konstancinie-Jeziornie</a:t>
            </a:r>
            <a:r>
              <a:rPr sz="3200" b="1" u="none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208" y="1608607"/>
            <a:ext cx="100863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835">
              <a:lnSpc>
                <a:spcPct val="15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Zalesianie: </a:t>
            </a:r>
            <a:r>
              <a:rPr sz="2800" spc="-5" dirty="0">
                <a:latin typeface="Carlito"/>
                <a:cs typeface="Carlito"/>
              </a:rPr>
              <a:t>Posadzić </a:t>
            </a:r>
            <a:r>
              <a:rPr sz="2800" spc="-10" dirty="0">
                <a:latin typeface="Carlito"/>
                <a:cs typeface="Carlito"/>
              </a:rPr>
              <a:t>dodatkowe drzewa </a:t>
            </a: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roślinność </a:t>
            </a:r>
            <a:r>
              <a:rPr sz="2800" spc="-5" dirty="0">
                <a:latin typeface="Carlito"/>
                <a:cs typeface="Carlito"/>
              </a:rPr>
              <a:t>w okolicach rzek i  </a:t>
            </a:r>
            <a:r>
              <a:rPr sz="2800" spc="-10" dirty="0">
                <a:latin typeface="Carlito"/>
                <a:cs typeface="Carlito"/>
              </a:rPr>
              <a:t>strumieni. </a:t>
            </a:r>
            <a:r>
              <a:rPr sz="2800" spc="-5" dirty="0">
                <a:latin typeface="Carlito"/>
                <a:cs typeface="Carlito"/>
              </a:rPr>
              <a:t>Korzenie roślin </a:t>
            </a:r>
            <a:r>
              <a:rPr sz="2800" spc="-10" dirty="0">
                <a:latin typeface="Carlito"/>
                <a:cs typeface="Carlito"/>
              </a:rPr>
              <a:t>pomagają </a:t>
            </a:r>
            <a:r>
              <a:rPr sz="2800" spc="-5" dirty="0">
                <a:latin typeface="Carlito"/>
                <a:cs typeface="Carlito"/>
              </a:rPr>
              <a:t>wchłaniać wodę i </a:t>
            </a:r>
            <a:r>
              <a:rPr sz="2800" spc="-10" dirty="0">
                <a:latin typeface="Carlito"/>
                <a:cs typeface="Carlito"/>
              </a:rPr>
              <a:t>utrzymywać  </a:t>
            </a:r>
            <a:r>
              <a:rPr sz="2800" spc="-5" dirty="0">
                <a:latin typeface="Carlito"/>
                <a:cs typeface="Carlito"/>
              </a:rPr>
              <a:t>glebę na miejscu, co może zmniejszyć </a:t>
            </a:r>
            <a:r>
              <a:rPr sz="2800" spc="-10" dirty="0">
                <a:latin typeface="Carlito"/>
                <a:cs typeface="Carlito"/>
              </a:rPr>
              <a:t>ryzyko </a:t>
            </a:r>
            <a:r>
              <a:rPr sz="2800" spc="-5" dirty="0">
                <a:latin typeface="Carlito"/>
                <a:cs typeface="Carlito"/>
              </a:rPr>
              <a:t>erozji i </a:t>
            </a:r>
            <a:r>
              <a:rPr sz="2800" spc="-10" dirty="0">
                <a:latin typeface="Carlito"/>
                <a:cs typeface="Carlito"/>
              </a:rPr>
              <a:t>nadmiernego  </a:t>
            </a:r>
            <a:r>
              <a:rPr sz="2800" spc="-5" dirty="0">
                <a:latin typeface="Carlito"/>
                <a:cs typeface="Carlito"/>
              </a:rPr>
              <a:t>wypłukiwania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ziemi.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5276" y="3770376"/>
            <a:ext cx="3983735" cy="2855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28665" y="6549643"/>
            <a:ext cx="27076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Arial" panose="020B0604020202020204"/>
                <a:cs typeface="Arial" panose="020B0604020202020204"/>
              </a:rPr>
              <a:t>https://</a:t>
            </a:r>
            <a:r>
              <a:rPr sz="1050" spc="-5" dirty="0">
                <a:latin typeface="Arial" panose="020B0604020202020204"/>
                <a:cs typeface="Arial" panose="020B0604020202020204"/>
                <a:hlinkClick r:id="rId2"/>
              </a:rPr>
              <a:t>www.seart.pl/blog/olcha-czarna-a-128/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476" y="1394719"/>
            <a:ext cx="8519160" cy="450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178435" indent="-330835" algn="just">
              <a:lnSpc>
                <a:spcPct val="15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Zwiększenie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retencji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wody: </a:t>
            </a:r>
            <a:r>
              <a:rPr sz="2800" spc="-10" dirty="0">
                <a:latin typeface="Carlito"/>
                <a:cs typeface="Carlito"/>
              </a:rPr>
              <a:t>Wybuduj zbiorniki </a:t>
            </a:r>
            <a:r>
              <a:rPr sz="2800" spc="-5" dirty="0">
                <a:latin typeface="Carlito"/>
                <a:cs typeface="Carlito"/>
              </a:rPr>
              <a:t>retencyjne  </a:t>
            </a:r>
            <a:r>
              <a:rPr sz="2800" spc="-10" dirty="0">
                <a:latin typeface="Carlito"/>
                <a:cs typeface="Carlito"/>
              </a:rPr>
              <a:t>lub </a:t>
            </a:r>
            <a:r>
              <a:rPr sz="2800" spc="-5" dirty="0">
                <a:latin typeface="Carlito"/>
                <a:cs typeface="Carlito"/>
              </a:rPr>
              <a:t>rozszerz istniejące, które będą mogły magazynować  </a:t>
            </a:r>
            <a:r>
              <a:rPr sz="2800" spc="-10" dirty="0">
                <a:latin typeface="Carlito"/>
                <a:cs typeface="Carlito"/>
              </a:rPr>
              <a:t>nadmiar </a:t>
            </a:r>
            <a:r>
              <a:rPr sz="2800" spc="-5" dirty="0">
                <a:latin typeface="Carlito"/>
                <a:cs typeface="Carlito"/>
              </a:rPr>
              <a:t>wody w </a:t>
            </a:r>
            <a:r>
              <a:rPr sz="2800" spc="-10" dirty="0">
                <a:latin typeface="Carlito"/>
                <a:cs typeface="Carlito"/>
              </a:rPr>
              <a:t>okresach </a:t>
            </a:r>
            <a:r>
              <a:rPr sz="2800" spc="-5" dirty="0">
                <a:latin typeface="Carlito"/>
                <a:cs typeface="Carlito"/>
              </a:rPr>
              <a:t>intensywnych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opadów.</a:t>
            </a:r>
            <a:endParaRPr sz="2800">
              <a:latin typeface="Carlito"/>
              <a:cs typeface="Carlito"/>
            </a:endParaRPr>
          </a:p>
          <a:p>
            <a:pPr marL="342900" algn="just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latin typeface="Carlito"/>
                <a:cs typeface="Carlito"/>
              </a:rPr>
              <a:t>Zbiorniki </a:t>
            </a:r>
            <a:r>
              <a:rPr sz="2800" spc="-5" dirty="0">
                <a:latin typeface="Carlito"/>
                <a:cs typeface="Carlito"/>
              </a:rPr>
              <a:t>te mogą działać jako </a:t>
            </a:r>
            <a:r>
              <a:rPr sz="2800" spc="-10" dirty="0">
                <a:latin typeface="Carlito"/>
                <a:cs typeface="Carlito"/>
              </a:rPr>
              <a:t>naturalne </a:t>
            </a:r>
            <a:r>
              <a:rPr sz="2800" spc="-5" dirty="0">
                <a:latin typeface="Carlito"/>
                <a:cs typeface="Carlito"/>
              </a:rPr>
              <a:t>tamy,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redukując</a:t>
            </a:r>
            <a:endParaRPr sz="2800">
              <a:latin typeface="Carlito"/>
              <a:cs typeface="Carlito"/>
            </a:endParaRPr>
          </a:p>
          <a:p>
            <a:pPr marL="342900" algn="just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latin typeface="Carlito"/>
                <a:cs typeface="Carlito"/>
              </a:rPr>
              <a:t>ryzyko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powodzi.</a:t>
            </a:r>
            <a:endParaRPr sz="2800">
              <a:latin typeface="Carlito"/>
              <a:cs typeface="Carlito"/>
            </a:endParaRPr>
          </a:p>
          <a:p>
            <a:pPr marL="342900" marR="271780" indent="-250190" algn="just">
              <a:lnSpc>
                <a:spcPts val="5040"/>
              </a:lnSpc>
              <a:spcBef>
                <a:spcPts val="450"/>
              </a:spcBef>
            </a:pP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Zbieraj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deszczówkę: </a:t>
            </a:r>
            <a:r>
              <a:rPr sz="2800" spc="-5" dirty="0">
                <a:latin typeface="Carlito"/>
                <a:cs typeface="Carlito"/>
              </a:rPr>
              <a:t>na własnej posesji magazynuj wody  </a:t>
            </a:r>
            <a:r>
              <a:rPr sz="2800" spc="-10" dirty="0">
                <a:latin typeface="Carlito"/>
                <a:cs typeface="Carlito"/>
              </a:rPr>
              <a:t>opadowe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potem </a:t>
            </a:r>
            <a:r>
              <a:rPr sz="2800" spc="-5" dirty="0">
                <a:latin typeface="Carlito"/>
                <a:cs typeface="Carlito"/>
              </a:rPr>
              <a:t>podlewaj </a:t>
            </a:r>
            <a:r>
              <a:rPr sz="2800" spc="-10" dirty="0">
                <a:latin typeface="Carlito"/>
                <a:cs typeface="Carlito"/>
              </a:rPr>
              <a:t>nimi </a:t>
            </a:r>
            <a:r>
              <a:rPr sz="2800" spc="-5" dirty="0">
                <a:latin typeface="Carlito"/>
                <a:cs typeface="Carlito"/>
              </a:rPr>
              <a:t>rośliny w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ogrodzie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208" y="163449"/>
            <a:ext cx="948436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Nasze propozycje rozwiązania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problemu,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aby</a:t>
            </a:r>
            <a:r>
              <a:rPr sz="3200" b="1" u="none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ograniczyć</a:t>
            </a:r>
            <a:endParaRPr sz="3200">
              <a:latin typeface="Carlito"/>
              <a:cs typeface="Carlito"/>
            </a:endParaRPr>
          </a:p>
          <a:p>
            <a:pPr marL="342900">
              <a:lnSpc>
                <a:spcPct val="100000"/>
              </a:lnSpc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powodzie i podtopienia w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Konstancinie-Jeziornie</a:t>
            </a:r>
            <a:r>
              <a:rPr sz="3200" b="1" u="none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1140" y="1243583"/>
            <a:ext cx="2974848" cy="54696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" y="1447316"/>
            <a:ext cx="10219690" cy="497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835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Analiza przepływu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wody: </a:t>
            </a:r>
            <a:r>
              <a:rPr sz="2800" spc="-10" dirty="0">
                <a:latin typeface="Carlito"/>
                <a:cs typeface="Carlito"/>
              </a:rPr>
              <a:t>Przeprowadź </a:t>
            </a:r>
            <a:r>
              <a:rPr sz="2800" spc="-5" dirty="0">
                <a:latin typeface="Carlito"/>
                <a:cs typeface="Carlito"/>
              </a:rPr>
              <a:t>szczegółową analizę </a:t>
            </a:r>
            <a:r>
              <a:rPr sz="2800" spc="-10" dirty="0">
                <a:latin typeface="Carlito"/>
                <a:cs typeface="Carlito"/>
              </a:rPr>
              <a:t>przepływu  </a:t>
            </a:r>
            <a:r>
              <a:rPr sz="2800" spc="-5" dirty="0">
                <a:latin typeface="Carlito"/>
                <a:cs typeface="Carlito"/>
              </a:rPr>
              <a:t>wody w regionie, aby lepiej </a:t>
            </a:r>
            <a:r>
              <a:rPr sz="2800" spc="-10" dirty="0">
                <a:latin typeface="Carlito"/>
                <a:cs typeface="Carlito"/>
              </a:rPr>
              <a:t>zrozumieć obszary </a:t>
            </a:r>
            <a:r>
              <a:rPr sz="2800" spc="-5" dirty="0">
                <a:latin typeface="Carlito"/>
                <a:cs typeface="Carlito"/>
              </a:rPr>
              <a:t>o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największym</a:t>
            </a:r>
            <a:endParaRPr sz="2800">
              <a:latin typeface="Carlito"/>
              <a:cs typeface="Carlito"/>
            </a:endParaRPr>
          </a:p>
          <a:p>
            <a:pPr marL="342900" marR="897890">
              <a:lnSpc>
                <a:spcPct val="150000"/>
              </a:lnSpc>
            </a:pPr>
            <a:r>
              <a:rPr sz="2800" spc="-10" dirty="0">
                <a:latin typeface="Carlito"/>
                <a:cs typeface="Carlito"/>
              </a:rPr>
              <a:t>ryzyku. </a:t>
            </a:r>
            <a:r>
              <a:rPr sz="2800" spc="-5" dirty="0">
                <a:latin typeface="Carlito"/>
                <a:cs typeface="Carlito"/>
              </a:rPr>
              <a:t>Na </a:t>
            </a:r>
            <a:r>
              <a:rPr sz="2800" spc="-10" dirty="0">
                <a:latin typeface="Carlito"/>
                <a:cs typeface="Carlito"/>
              </a:rPr>
              <a:t>podstawie </a:t>
            </a:r>
            <a:r>
              <a:rPr sz="2800" spc="-5" dirty="0">
                <a:latin typeface="Carlito"/>
                <a:cs typeface="Carlito"/>
              </a:rPr>
              <a:t>tych </a:t>
            </a:r>
            <a:r>
              <a:rPr sz="2800" spc="-10" dirty="0">
                <a:latin typeface="Carlito"/>
                <a:cs typeface="Carlito"/>
              </a:rPr>
              <a:t>danych </a:t>
            </a:r>
            <a:r>
              <a:rPr sz="2800" spc="-5" dirty="0">
                <a:latin typeface="Carlito"/>
                <a:cs typeface="Carlito"/>
              </a:rPr>
              <a:t>można opracować strategię  </a:t>
            </a:r>
            <a:r>
              <a:rPr sz="2800" spc="-10" dirty="0">
                <a:latin typeface="Carlito"/>
                <a:cs typeface="Carlito"/>
              </a:rPr>
              <a:t>ochrony przed powodziami, </a:t>
            </a:r>
            <a:r>
              <a:rPr sz="2800" spc="-5" dirty="0">
                <a:latin typeface="Carlito"/>
                <a:cs typeface="Carlito"/>
              </a:rPr>
              <a:t>która </a:t>
            </a:r>
            <a:r>
              <a:rPr sz="2800" spc="-10" dirty="0">
                <a:latin typeface="Carlito"/>
                <a:cs typeface="Carlito"/>
              </a:rPr>
              <a:t>uwzględnia unikalne  uwarunkowania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Konstancina-Jeziorny.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WAŻNE JEST, ABY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DZIAŁAĆ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W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OPARCIU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O LOKALNE WARUNKI I</a:t>
            </a:r>
            <a:r>
              <a:rPr sz="2200" b="1" spc="1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KONSULTOWAĆ</a:t>
            </a:r>
            <a:endParaRPr sz="2200">
              <a:latin typeface="Carlito"/>
              <a:cs typeface="Carlito"/>
            </a:endParaRPr>
          </a:p>
          <a:p>
            <a:pPr marL="12700" marR="668655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SIĘ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Z EKSPERTAMI W DZIEDZINIE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ZARZĄDZANIA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RYZYKIEM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POWODZIOWYM ORAZ  ODPOWIEDNIMI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ORGANAMI ADMINISTRACJI PUBLICZNEJ, ABY</a:t>
            </a:r>
            <a:r>
              <a:rPr sz="2200" b="1" spc="1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OPRACOWAĆ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SKUTECZNE ROZWIĄZANIA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DLA</a:t>
            </a:r>
            <a:r>
              <a:rPr sz="2200" b="1" spc="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KONSTANCINA-JEZIORNY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208" y="163449"/>
            <a:ext cx="948436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Nasze propozycje rozwiązania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problemu,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aby</a:t>
            </a:r>
            <a:r>
              <a:rPr sz="3200" b="1" u="none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ograniczyć</a:t>
            </a:r>
            <a:endParaRPr sz="3200">
              <a:latin typeface="Carlito"/>
              <a:cs typeface="Carlito"/>
            </a:endParaRPr>
          </a:p>
          <a:p>
            <a:pPr marL="342900">
              <a:lnSpc>
                <a:spcPct val="100000"/>
              </a:lnSpc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powodzie i podtopienia w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Konstancinie-Jeziornie</a:t>
            </a:r>
            <a:r>
              <a:rPr sz="3200" b="1" u="none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345694"/>
            <a:ext cx="948436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Nasze propozycje rozwiązania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problemu,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aby</a:t>
            </a:r>
            <a:r>
              <a:rPr sz="3200" b="1" u="none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ograniczyć</a:t>
            </a:r>
            <a:endParaRPr sz="3200">
              <a:latin typeface="Carlito"/>
              <a:cs typeface="Carlito"/>
            </a:endParaRPr>
          </a:p>
          <a:p>
            <a:pPr marL="342900">
              <a:lnSpc>
                <a:spcPct val="100000"/>
              </a:lnSpc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powodzie i podtopienia w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Konstancinie-Jeziornie</a:t>
            </a:r>
            <a:r>
              <a:rPr sz="3200" b="1" u="none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208" y="1608607"/>
            <a:ext cx="102971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835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System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monitorowania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i ostrzegania: </a:t>
            </a:r>
            <a:r>
              <a:rPr sz="2800" spc="-5" dirty="0">
                <a:latin typeface="Carlito"/>
                <a:cs typeface="Carlito"/>
              </a:rPr>
              <a:t>Zainstalować zaawansowany  </a:t>
            </a:r>
            <a:r>
              <a:rPr sz="2800" spc="-1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monitorowania wzdłuż rzek i </a:t>
            </a:r>
            <a:r>
              <a:rPr sz="2800" spc="-10" dirty="0">
                <a:latin typeface="Carlito"/>
                <a:cs typeface="Carlito"/>
              </a:rPr>
              <a:t>strumieni, </a:t>
            </a:r>
            <a:r>
              <a:rPr sz="2800" spc="-5" dirty="0">
                <a:latin typeface="Carlito"/>
                <a:cs typeface="Carlito"/>
              </a:rPr>
              <a:t>który może  </a:t>
            </a:r>
            <a:r>
              <a:rPr sz="2800" spc="-10" dirty="0">
                <a:latin typeface="Carlito"/>
                <a:cs typeface="Carlito"/>
              </a:rPr>
              <a:t>ostrzegać </a:t>
            </a:r>
            <a:r>
              <a:rPr sz="2800" spc="-5" dirty="0">
                <a:latin typeface="Carlito"/>
                <a:cs typeface="Carlito"/>
              </a:rPr>
              <a:t>przed </a:t>
            </a:r>
            <a:r>
              <a:rPr sz="2800" spc="-10" dirty="0">
                <a:latin typeface="Carlito"/>
                <a:cs typeface="Carlito"/>
              </a:rPr>
              <a:t>nadmiernym </a:t>
            </a:r>
            <a:r>
              <a:rPr sz="2800" spc="-5" dirty="0">
                <a:latin typeface="Carlito"/>
                <a:cs typeface="Carlito"/>
              </a:rPr>
              <a:t>wzrostem </a:t>
            </a:r>
            <a:r>
              <a:rPr sz="2800" spc="-10" dirty="0">
                <a:latin typeface="Carlito"/>
                <a:cs typeface="Carlito"/>
              </a:rPr>
              <a:t>poziomu </a:t>
            </a:r>
            <a:r>
              <a:rPr sz="2800" spc="-5" dirty="0">
                <a:latin typeface="Carlito"/>
                <a:cs typeface="Carlito"/>
              </a:rPr>
              <a:t>wody. To </a:t>
            </a:r>
            <a:r>
              <a:rPr sz="2800" spc="-10" dirty="0">
                <a:latin typeface="Carlito"/>
                <a:cs typeface="Carlito"/>
              </a:rPr>
              <a:t>pozwoli  </a:t>
            </a:r>
            <a:r>
              <a:rPr sz="2800" spc="-5" dirty="0">
                <a:latin typeface="Carlito"/>
                <a:cs typeface="Carlito"/>
              </a:rPr>
              <a:t>na </a:t>
            </a:r>
            <a:r>
              <a:rPr sz="2800" spc="-10" dirty="0">
                <a:latin typeface="Carlito"/>
                <a:cs typeface="Carlito"/>
              </a:rPr>
              <a:t>szybką </a:t>
            </a:r>
            <a:r>
              <a:rPr sz="2800" spc="-5" dirty="0">
                <a:latin typeface="Carlito"/>
                <a:cs typeface="Carlito"/>
              </a:rPr>
              <a:t>reakcję i ewakuację </a:t>
            </a:r>
            <a:r>
              <a:rPr sz="2800" spc="-10" dirty="0">
                <a:latin typeface="Carlito"/>
                <a:cs typeface="Carlito"/>
              </a:rPr>
              <a:t>mieszkańców </a:t>
            </a:r>
            <a:r>
              <a:rPr sz="2800" spc="-5" dirty="0">
                <a:latin typeface="Carlito"/>
                <a:cs typeface="Carlito"/>
              </a:rPr>
              <a:t>w </a:t>
            </a:r>
            <a:r>
              <a:rPr sz="2800" spc="-10" dirty="0">
                <a:latin typeface="Carlito"/>
                <a:cs typeface="Carlito"/>
              </a:rPr>
              <a:t>przypadku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zagrożenia.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208" y="4942788"/>
            <a:ext cx="86842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WAŻNE JEST,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ABY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DZIAŁAĆ </a:t>
            </a:r>
            <a:r>
              <a:rPr sz="2000" b="1" spc="5" dirty="0">
                <a:solidFill>
                  <a:srgbClr val="C00000"/>
                </a:solidFill>
                <a:latin typeface="Carlito"/>
                <a:cs typeface="Carlito"/>
              </a:rPr>
              <a:t>W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OPARCIU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O LOKALNE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WARUNKI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I</a:t>
            </a:r>
            <a:r>
              <a:rPr sz="20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KONSULTOWAĆ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SIĘ Z EKSPERTAMI W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DZIEDZINIE ZARZĄDZANIA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RYZYKIEM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POWODZIOWYM ORAZ  ODPOWIEDNIMI ORGANAMI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ADMINISTRACJI PUBLICZNEJ, ABY</a:t>
            </a:r>
            <a:r>
              <a:rPr sz="2000" b="1" spc="-9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OPRACOWAĆ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SKUTECZNE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ROZWIĄZANIA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DLA</a:t>
            </a:r>
            <a:r>
              <a:rPr sz="20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KONSTANCINA-JEZIORNY.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963930"/>
            <a:ext cx="327342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W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projekcie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rlito"/>
                <a:cs typeface="Carlito"/>
              </a:rPr>
              <a:t>udział</a:t>
            </a:r>
            <a:r>
              <a:rPr sz="3200" b="1" spc="-2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wzięli: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Carlito"/>
                <a:cs typeface="Carlito"/>
              </a:rPr>
              <a:t>Wojciech Rudolf 8c  Maurycy </a:t>
            </a:r>
            <a:r>
              <a:rPr sz="3200" spc="-5" dirty="0">
                <a:latin typeface="Carlito"/>
                <a:cs typeface="Carlito"/>
              </a:rPr>
              <a:t>Lewicki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8b  </a:t>
            </a:r>
            <a:r>
              <a:rPr sz="3200" dirty="0">
                <a:latin typeface="Carlito"/>
                <a:cs typeface="Carlito"/>
              </a:rPr>
              <a:t>Pola </a:t>
            </a:r>
            <a:r>
              <a:rPr sz="3200" spc="-5" dirty="0">
                <a:latin typeface="Carlito"/>
                <a:cs typeface="Carlito"/>
              </a:rPr>
              <a:t>Kling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8a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rlito"/>
                <a:cs typeface="Carlito"/>
              </a:rPr>
              <a:t>Pod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opieką</a:t>
            </a:r>
            <a:endParaRPr sz="32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3200" b="1" dirty="0">
                <a:latin typeface="Carlito"/>
                <a:cs typeface="Carlito"/>
              </a:rPr>
              <a:t>pani </a:t>
            </a:r>
            <a:r>
              <a:rPr sz="3200" b="1" spc="-5" dirty="0">
                <a:latin typeface="Carlito"/>
                <a:cs typeface="Carlito"/>
              </a:rPr>
              <a:t>Doroty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Jasiak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7620" y="521208"/>
            <a:ext cx="7877556" cy="52928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515" y="2489"/>
            <a:ext cx="4110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Pytanie</a:t>
            </a:r>
            <a:r>
              <a:rPr spc="-60" dirty="0"/>
              <a:t> </a:t>
            </a:r>
            <a:r>
              <a:rPr spc="-5" dirty="0"/>
              <a:t>badawcze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99515" y="948055"/>
            <a:ext cx="99701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rlito"/>
                <a:cs typeface="Carlito"/>
              </a:rPr>
              <a:t>Co </a:t>
            </a:r>
            <a:r>
              <a:rPr sz="4400" dirty="0">
                <a:latin typeface="Carlito"/>
                <a:cs typeface="Carlito"/>
              </a:rPr>
              <a:t>możemy </a:t>
            </a:r>
            <a:r>
              <a:rPr sz="4400" spc="-5" dirty="0">
                <a:latin typeface="Carlito"/>
                <a:cs typeface="Carlito"/>
              </a:rPr>
              <a:t>zrobić </a:t>
            </a:r>
            <a:r>
              <a:rPr sz="4400" dirty="0">
                <a:latin typeface="Carlito"/>
                <a:cs typeface="Carlito"/>
              </a:rPr>
              <a:t>aby ograniczyć</a:t>
            </a:r>
            <a:r>
              <a:rPr sz="4400" spc="-5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powodzie</a:t>
            </a:r>
            <a:endParaRPr sz="4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Carlito"/>
                <a:cs typeface="Carlito"/>
              </a:rPr>
              <a:t>i </a:t>
            </a:r>
            <a:r>
              <a:rPr sz="4400" spc="-5" dirty="0">
                <a:latin typeface="Carlito"/>
                <a:cs typeface="Carlito"/>
              </a:rPr>
              <a:t>podtopienia </a:t>
            </a:r>
            <a:r>
              <a:rPr sz="4400" dirty="0">
                <a:latin typeface="Carlito"/>
                <a:cs typeface="Carlito"/>
              </a:rPr>
              <a:t>w</a:t>
            </a:r>
            <a:r>
              <a:rPr sz="4400" spc="-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Konstancinie-Jeziornie?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88333"/>
            <a:ext cx="12191999" cy="41616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07602" y="6447535"/>
            <a:ext cx="2740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/>
                <a:cs typeface="Arial" panose="020B0604020202020204"/>
              </a:rPr>
              <a:t>https://piaseczno.pl/kraina-jeziorki/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5" dirty="0"/>
              <a:t>Częstym problemem nawiedzającym </a:t>
            </a:r>
            <a:r>
              <a:rPr dirty="0"/>
              <a:t>Konstancin-Jeziornę </a:t>
            </a:r>
            <a:r>
              <a:rPr spc="-5" dirty="0"/>
              <a:t>są powodzie  </a:t>
            </a:r>
            <a:r>
              <a:rPr dirty="0"/>
              <a:t>i </a:t>
            </a:r>
            <a:r>
              <a:rPr spc="-5" dirty="0"/>
              <a:t>podtopienia. Zależy nam na zbadaniu przyczyn </a:t>
            </a:r>
            <a:r>
              <a:rPr dirty="0"/>
              <a:t>tego </a:t>
            </a:r>
            <a:r>
              <a:rPr spc="-5" dirty="0"/>
              <a:t>stanu oraz na  znalezieniu skutecznych działań, które jako mieszkańcy </a:t>
            </a:r>
            <a:r>
              <a:rPr dirty="0"/>
              <a:t>możemy  </a:t>
            </a:r>
            <a:r>
              <a:rPr spc="-5" dirty="0"/>
              <a:t>podjąć, </a:t>
            </a:r>
            <a:r>
              <a:rPr dirty="0"/>
              <a:t>aby</a:t>
            </a:r>
            <a:r>
              <a:rPr spc="15" dirty="0"/>
              <a:t> </a:t>
            </a:r>
            <a:r>
              <a:rPr spc="-5" dirty="0"/>
              <a:t>przeciwdziałać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86613" y="3950284"/>
            <a:ext cx="2490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rlito"/>
                <a:cs typeface="Carlito"/>
              </a:rPr>
              <a:t>temu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zjawisku.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7255" y="2999232"/>
            <a:ext cx="6260592" cy="3486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10219" y="6505143"/>
            <a:ext cx="2740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/>
                <a:cs typeface="Arial" panose="020B0604020202020204"/>
              </a:rPr>
              <a:t>https://piaseczno.pl/kraina-jeziorki/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4264" y="3598162"/>
            <a:ext cx="2680716" cy="3157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W </a:t>
            </a:r>
            <a:r>
              <a:rPr spc="-5" dirty="0"/>
              <a:t>naszych badaniach</a:t>
            </a:r>
            <a:r>
              <a:rPr spc="20" dirty="0"/>
              <a:t> </a:t>
            </a:r>
            <a:r>
              <a:rPr spc="-5" dirty="0"/>
              <a:t>użyliśmy</a:t>
            </a:r>
            <a:r>
              <a:rPr u="none" spc="-5" dirty="0"/>
              <a:t>:</a:t>
            </a:r>
            <a:endParaRPr u="none"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86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745"/>
              </a:spcBef>
              <a:buChar char="▪"/>
              <a:tabLst>
                <a:tab pos="299720" algn="l"/>
              </a:tabLst>
            </a:pPr>
            <a:r>
              <a:rPr spc="-5" dirty="0"/>
              <a:t>Danych</a:t>
            </a:r>
            <a:r>
              <a:rPr spc="-10" dirty="0"/>
              <a:t> </a:t>
            </a:r>
            <a:r>
              <a:rPr spc="-5" dirty="0"/>
              <a:t>satelitarnych</a:t>
            </a:r>
            <a:endParaRPr spc="-5" dirty="0"/>
          </a:p>
          <a:p>
            <a:pPr marL="299085" indent="-287020">
              <a:lnSpc>
                <a:spcPct val="100000"/>
              </a:lnSpc>
              <a:spcBef>
                <a:spcPts val="2640"/>
              </a:spcBef>
              <a:buChar char="▪"/>
              <a:tabLst>
                <a:tab pos="299720" algn="l"/>
              </a:tabLst>
            </a:pPr>
            <a:r>
              <a:rPr spc="-5" dirty="0"/>
              <a:t>Danych </a:t>
            </a:r>
            <a:r>
              <a:rPr dirty="0"/>
              <a:t>z instytutów</a:t>
            </a:r>
            <a:r>
              <a:rPr spc="-10" dirty="0"/>
              <a:t> </a:t>
            </a:r>
            <a:r>
              <a:rPr spc="-5" dirty="0"/>
              <a:t>badawczych</a:t>
            </a:r>
            <a:endParaRPr spc="-5" dirty="0"/>
          </a:p>
          <a:p>
            <a:pPr marL="299085" indent="-287020">
              <a:lnSpc>
                <a:spcPct val="100000"/>
              </a:lnSpc>
              <a:spcBef>
                <a:spcPts val="2645"/>
              </a:spcBef>
              <a:buChar char="▪"/>
              <a:tabLst>
                <a:tab pos="299720" algn="l"/>
              </a:tabLst>
            </a:pPr>
            <a:r>
              <a:rPr spc="-5" dirty="0"/>
              <a:t>Danych </a:t>
            </a:r>
            <a:r>
              <a:rPr dirty="0"/>
              <a:t>z </a:t>
            </a:r>
            <a:r>
              <a:rPr spc="-5" dirty="0"/>
              <a:t>G-SIP</a:t>
            </a:r>
            <a:r>
              <a:rPr spc="10" dirty="0"/>
              <a:t> </a:t>
            </a:r>
            <a:r>
              <a:rPr dirty="0"/>
              <a:t>Konstancin-Jeziorna</a:t>
            </a:r>
            <a:endParaRPr dirty="0"/>
          </a:p>
          <a:p>
            <a:pPr marL="299085" indent="-287020">
              <a:lnSpc>
                <a:spcPct val="100000"/>
              </a:lnSpc>
              <a:spcBef>
                <a:spcPts val="2640"/>
              </a:spcBef>
              <a:buChar char="▪"/>
              <a:tabLst>
                <a:tab pos="299720" algn="l"/>
              </a:tabLst>
            </a:pPr>
            <a:r>
              <a:rPr spc="-5" dirty="0"/>
              <a:t>Literatury</a:t>
            </a:r>
            <a:r>
              <a:rPr spc="25" dirty="0"/>
              <a:t> </a:t>
            </a:r>
            <a:r>
              <a:rPr spc="-5" dirty="0"/>
              <a:t>przedmiotu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694926" y="3284982"/>
            <a:ext cx="982980" cy="5232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PAN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56064" y="1723644"/>
            <a:ext cx="990600" cy="990600"/>
            <a:chOff x="9656064" y="1723644"/>
            <a:chExt cx="990600" cy="990600"/>
          </a:xfrm>
        </p:grpSpPr>
        <p:sp>
          <p:nvSpPr>
            <p:cNvPr id="6" name="object 6"/>
            <p:cNvSpPr/>
            <p:nvPr/>
          </p:nvSpPr>
          <p:spPr>
            <a:xfrm>
              <a:off x="9694164" y="1761744"/>
              <a:ext cx="914400" cy="9144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75114" y="1742694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952500"/>
                  </a:moveTo>
                  <a:lnTo>
                    <a:pt x="952500" y="95250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694926" y="4272534"/>
            <a:ext cx="982980" cy="5245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9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GIS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24643" y="5120640"/>
            <a:ext cx="990600" cy="992505"/>
            <a:chOff x="9724643" y="5120640"/>
            <a:chExt cx="990600" cy="992505"/>
          </a:xfrm>
        </p:grpSpPr>
        <p:sp>
          <p:nvSpPr>
            <p:cNvPr id="10" name="object 10"/>
            <p:cNvSpPr/>
            <p:nvPr/>
          </p:nvSpPr>
          <p:spPr>
            <a:xfrm>
              <a:off x="9762743" y="5158740"/>
              <a:ext cx="914400" cy="915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43693" y="5139690"/>
              <a:ext cx="952500" cy="954405"/>
            </a:xfrm>
            <a:custGeom>
              <a:avLst/>
              <a:gdLst/>
              <a:ahLst/>
              <a:cxnLst/>
              <a:rect l="l" t="t" r="r" b="b"/>
              <a:pathLst>
                <a:path w="952500" h="954404">
                  <a:moveTo>
                    <a:pt x="0" y="954024"/>
                  </a:moveTo>
                  <a:lnTo>
                    <a:pt x="952500" y="954024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54" y="150698"/>
            <a:ext cx="8881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dirty="0">
                <a:solidFill>
                  <a:srgbClr val="FF0000"/>
                </a:solidFill>
                <a:latin typeface="Carlito"/>
                <a:cs typeface="Carlito"/>
              </a:rPr>
              <a:t>Eksperci </a:t>
            </a:r>
            <a:r>
              <a:rPr sz="3600" b="1" u="none" spc="-5" dirty="0">
                <a:solidFill>
                  <a:srgbClr val="FF0000"/>
                </a:solidFill>
                <a:latin typeface="Carlito"/>
                <a:cs typeface="Carlito"/>
              </a:rPr>
              <a:t>POLSKIEJ AKADEMII </a:t>
            </a:r>
            <a:r>
              <a:rPr sz="3600" b="1" u="none" dirty="0">
                <a:solidFill>
                  <a:srgbClr val="FF0000"/>
                </a:solidFill>
                <a:latin typeface="Carlito"/>
                <a:cs typeface="Carlito"/>
              </a:rPr>
              <a:t>NAUK</a:t>
            </a:r>
            <a:r>
              <a:rPr sz="3600" b="1" u="none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1" u="none" dirty="0">
                <a:solidFill>
                  <a:srgbClr val="FF0000"/>
                </a:solidFill>
                <a:latin typeface="Carlito"/>
                <a:cs typeface="Carlito"/>
              </a:rPr>
              <a:t>ostrzegają: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50" y="1015852"/>
            <a:ext cx="10966450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000" spc="-5" dirty="0">
                <a:latin typeface="Carlito"/>
                <a:cs typeface="Carlito"/>
              </a:rPr>
              <a:t>„…nasz </a:t>
            </a:r>
            <a:r>
              <a:rPr sz="3000" dirty="0">
                <a:latin typeface="Carlito"/>
                <a:cs typeface="Carlito"/>
              </a:rPr>
              <a:t>kraj ma coraz większy </a:t>
            </a:r>
            <a:r>
              <a:rPr sz="3000" spc="-10" dirty="0">
                <a:latin typeface="Carlito"/>
                <a:cs typeface="Carlito"/>
              </a:rPr>
              <a:t>problem </a:t>
            </a:r>
            <a:r>
              <a:rPr sz="3000" dirty="0">
                <a:latin typeface="Carlito"/>
                <a:cs typeface="Carlito"/>
              </a:rPr>
              <a:t>z </a:t>
            </a:r>
            <a:r>
              <a:rPr sz="3000" spc="-5" dirty="0">
                <a:latin typeface="Carlito"/>
                <a:cs typeface="Carlito"/>
              </a:rPr>
              <a:t>ulewami. Choć roczna suma  opadów </a:t>
            </a:r>
            <a:r>
              <a:rPr sz="3000" dirty="0">
                <a:latin typeface="Carlito"/>
                <a:cs typeface="Carlito"/>
              </a:rPr>
              <a:t>raczej </a:t>
            </a:r>
            <a:r>
              <a:rPr sz="3000" spc="-5" dirty="0">
                <a:latin typeface="Carlito"/>
                <a:cs typeface="Carlito"/>
              </a:rPr>
              <a:t>się nie zmienia, </a:t>
            </a:r>
            <a:r>
              <a:rPr sz="3000" dirty="0">
                <a:latin typeface="Carlito"/>
                <a:cs typeface="Carlito"/>
              </a:rPr>
              <a:t>coraz </a:t>
            </a:r>
            <a:r>
              <a:rPr sz="3000" spc="-5" dirty="0">
                <a:latin typeface="Carlito"/>
                <a:cs typeface="Carlito"/>
              </a:rPr>
              <a:t>więcej jest dni </a:t>
            </a:r>
            <a:r>
              <a:rPr sz="3000" dirty="0">
                <a:latin typeface="Carlito"/>
                <a:cs typeface="Carlito"/>
              </a:rPr>
              <a:t>z </a:t>
            </a:r>
            <a:r>
              <a:rPr sz="3000" spc="-5" dirty="0">
                <a:latin typeface="Carlito"/>
                <a:cs typeface="Carlito"/>
              </a:rPr>
              <a:t>intensywnymi  opadami. Oznacza </a:t>
            </a:r>
            <a:r>
              <a:rPr sz="3000" dirty="0">
                <a:latin typeface="Carlito"/>
                <a:cs typeface="Carlito"/>
              </a:rPr>
              <a:t>to, że </a:t>
            </a:r>
            <a:r>
              <a:rPr sz="3000" spc="-5" dirty="0">
                <a:latin typeface="Carlito"/>
                <a:cs typeface="Carlito"/>
              </a:rPr>
              <a:t>pada rzadziej, </a:t>
            </a:r>
            <a:r>
              <a:rPr sz="3000" dirty="0">
                <a:latin typeface="Carlito"/>
                <a:cs typeface="Carlito"/>
              </a:rPr>
              <a:t>ale </a:t>
            </a:r>
            <a:r>
              <a:rPr sz="3000" spc="-10" dirty="0">
                <a:latin typeface="Carlito"/>
                <a:cs typeface="Carlito"/>
              </a:rPr>
              <a:t>bardziej </a:t>
            </a:r>
            <a:r>
              <a:rPr sz="3000" spc="-5" dirty="0">
                <a:latin typeface="Carlito"/>
                <a:cs typeface="Carlito"/>
              </a:rPr>
              <a:t>obficie, </a:t>
            </a:r>
            <a:r>
              <a:rPr sz="3000" dirty="0">
                <a:latin typeface="Carlito"/>
                <a:cs typeface="Carlito"/>
              </a:rPr>
              <a:t>co </a:t>
            </a:r>
            <a:r>
              <a:rPr sz="3000" spc="-5" dirty="0">
                <a:latin typeface="Carlito"/>
                <a:cs typeface="Carlito"/>
              </a:rPr>
              <a:t>zwiększa  </a:t>
            </a:r>
            <a:r>
              <a:rPr sz="3000" dirty="0">
                <a:latin typeface="Carlito"/>
                <a:cs typeface="Carlito"/>
              </a:rPr>
              <a:t>ryzyko </a:t>
            </a:r>
            <a:r>
              <a:rPr sz="3000" spc="-5" dirty="0">
                <a:latin typeface="Carlito"/>
                <a:cs typeface="Carlito"/>
              </a:rPr>
              <a:t>susz, ale </a:t>
            </a:r>
            <a:r>
              <a:rPr sz="3000" dirty="0">
                <a:latin typeface="Carlito"/>
                <a:cs typeface="Carlito"/>
              </a:rPr>
              <a:t>i </a:t>
            </a:r>
            <a:r>
              <a:rPr sz="3000" spc="-10" dirty="0">
                <a:latin typeface="Carlito"/>
                <a:cs typeface="Carlito"/>
              </a:rPr>
              <a:t>podtopień.”</a:t>
            </a:r>
            <a:endParaRPr sz="3000">
              <a:latin typeface="Carlito"/>
              <a:cs typeface="Carlito"/>
            </a:endParaRPr>
          </a:p>
          <a:p>
            <a:pPr marL="12700" marR="691515">
              <a:lnSpc>
                <a:spcPct val="150000"/>
              </a:lnSpc>
            </a:pPr>
            <a:r>
              <a:rPr sz="3000" spc="-5" dirty="0">
                <a:latin typeface="Carlito"/>
                <a:cs typeface="Carlito"/>
              </a:rPr>
              <a:t>"Zmaleje liczba dni </a:t>
            </a:r>
            <a:r>
              <a:rPr sz="3000" dirty="0">
                <a:latin typeface="Carlito"/>
                <a:cs typeface="Carlito"/>
              </a:rPr>
              <a:t>z </a:t>
            </a:r>
            <a:r>
              <a:rPr sz="3000" spc="-5" dirty="0">
                <a:latin typeface="Carlito"/>
                <a:cs typeface="Carlito"/>
              </a:rPr>
              <a:t>opadem, </a:t>
            </a:r>
            <a:r>
              <a:rPr sz="3000" dirty="0">
                <a:latin typeface="Carlito"/>
                <a:cs typeface="Carlito"/>
              </a:rPr>
              <a:t>wydłuży </a:t>
            </a:r>
            <a:r>
              <a:rPr sz="3000" spc="-5" dirty="0">
                <a:latin typeface="Carlito"/>
                <a:cs typeface="Carlito"/>
              </a:rPr>
              <a:t>się </a:t>
            </a:r>
            <a:r>
              <a:rPr sz="3000" dirty="0">
                <a:latin typeface="Carlito"/>
                <a:cs typeface="Carlito"/>
              </a:rPr>
              <a:t>czas </a:t>
            </a:r>
            <a:r>
              <a:rPr sz="3000" spc="-5" dirty="0">
                <a:latin typeface="Carlito"/>
                <a:cs typeface="Carlito"/>
              </a:rPr>
              <a:t>między opadami </a:t>
            </a:r>
            <a:r>
              <a:rPr sz="3000" dirty="0">
                <a:latin typeface="Carlito"/>
                <a:cs typeface="Carlito"/>
              </a:rPr>
              <a:t>i  </a:t>
            </a:r>
            <a:r>
              <a:rPr sz="3000" spc="-5" dirty="0">
                <a:latin typeface="Carlito"/>
                <a:cs typeface="Carlito"/>
              </a:rPr>
              <a:t>zwiększy się </a:t>
            </a:r>
            <a:r>
              <a:rPr sz="3000" dirty="0">
                <a:latin typeface="Carlito"/>
                <a:cs typeface="Carlito"/>
              </a:rPr>
              <a:t>ich </a:t>
            </a:r>
            <a:r>
              <a:rPr sz="3000" spc="-5" dirty="0">
                <a:latin typeface="Carlito"/>
                <a:cs typeface="Carlito"/>
              </a:rPr>
              <a:t>intensywność. Skutkiem </a:t>
            </a:r>
            <a:r>
              <a:rPr sz="3000" dirty="0">
                <a:latin typeface="Carlito"/>
                <a:cs typeface="Carlito"/>
              </a:rPr>
              <a:t>tego, </a:t>
            </a:r>
            <a:r>
              <a:rPr sz="3000" spc="-5" dirty="0">
                <a:latin typeface="Carlito"/>
                <a:cs typeface="Carlito"/>
              </a:rPr>
              <a:t>dłuższe </a:t>
            </a:r>
            <a:r>
              <a:rPr sz="3000" spc="-10" dirty="0">
                <a:latin typeface="Carlito"/>
                <a:cs typeface="Carlito"/>
              </a:rPr>
              <a:t>okresy  </a:t>
            </a:r>
            <a:r>
              <a:rPr sz="3000" spc="-5" dirty="0">
                <a:latin typeface="Carlito"/>
                <a:cs typeface="Carlito"/>
              </a:rPr>
              <a:t>bezopadowe (lub </a:t>
            </a:r>
            <a:r>
              <a:rPr sz="3000" dirty="0">
                <a:latin typeface="Carlito"/>
                <a:cs typeface="Carlito"/>
              </a:rPr>
              <a:t>z </a:t>
            </a:r>
            <a:r>
              <a:rPr sz="3000" spc="-5" dirty="0">
                <a:latin typeface="Carlito"/>
                <a:cs typeface="Carlito"/>
              </a:rPr>
              <a:t>opadem znacznie niższym od </a:t>
            </a:r>
            <a:r>
              <a:rPr sz="3000" spc="-10" dirty="0">
                <a:latin typeface="Carlito"/>
                <a:cs typeface="Carlito"/>
              </a:rPr>
              <a:t>normy) </a:t>
            </a:r>
            <a:r>
              <a:rPr sz="3000" dirty="0">
                <a:latin typeface="Carlito"/>
                <a:cs typeface="Carlito"/>
              </a:rPr>
              <a:t>mogą </a:t>
            </a:r>
            <a:r>
              <a:rPr sz="3000" spc="-10" dirty="0">
                <a:latin typeface="Carlito"/>
                <a:cs typeface="Carlito"/>
              </a:rPr>
              <a:t>być  </a:t>
            </a:r>
            <a:r>
              <a:rPr sz="3000" spc="-5" dirty="0">
                <a:latin typeface="Carlito"/>
                <a:cs typeface="Carlito"/>
              </a:rPr>
              <a:t>przerywane intensywnymi</a:t>
            </a:r>
            <a:r>
              <a:rPr sz="3000" spc="1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ulewami.”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584" y="1327403"/>
            <a:ext cx="268223" cy="310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352" y="4088891"/>
            <a:ext cx="268224" cy="3108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40988" y="28472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80">
                <a:moveTo>
                  <a:pt x="94094" y="263486"/>
                </a:moveTo>
                <a:lnTo>
                  <a:pt x="0" y="263486"/>
                </a:lnTo>
                <a:lnTo>
                  <a:pt x="0" y="301129"/>
                </a:lnTo>
                <a:lnTo>
                  <a:pt x="94094" y="301129"/>
                </a:lnTo>
                <a:lnTo>
                  <a:pt x="94094" y="263486"/>
                </a:lnTo>
                <a:close/>
              </a:path>
              <a:path w="640079" h="640080">
                <a:moveTo>
                  <a:pt x="139814" y="113690"/>
                </a:moveTo>
                <a:lnTo>
                  <a:pt x="64630" y="38493"/>
                </a:lnTo>
                <a:lnTo>
                  <a:pt x="38011" y="65125"/>
                </a:lnTo>
                <a:lnTo>
                  <a:pt x="113195" y="140309"/>
                </a:lnTo>
                <a:lnTo>
                  <a:pt x="139814" y="113690"/>
                </a:lnTo>
                <a:close/>
              </a:path>
              <a:path w="640079" h="640080">
                <a:moveTo>
                  <a:pt x="338721" y="0"/>
                </a:moveTo>
                <a:lnTo>
                  <a:pt x="301091" y="0"/>
                </a:lnTo>
                <a:lnTo>
                  <a:pt x="301091" y="112928"/>
                </a:lnTo>
                <a:lnTo>
                  <a:pt x="338721" y="112928"/>
                </a:lnTo>
                <a:lnTo>
                  <a:pt x="338721" y="0"/>
                </a:lnTo>
                <a:close/>
              </a:path>
              <a:path w="640079" h="640080">
                <a:moveTo>
                  <a:pt x="427164" y="489343"/>
                </a:moveTo>
                <a:lnTo>
                  <a:pt x="402704" y="244665"/>
                </a:lnTo>
                <a:lnTo>
                  <a:pt x="365074" y="244665"/>
                </a:lnTo>
                <a:lnTo>
                  <a:pt x="388594" y="489343"/>
                </a:lnTo>
                <a:lnTo>
                  <a:pt x="427164" y="489343"/>
                </a:lnTo>
                <a:close/>
              </a:path>
              <a:path w="640079" h="640080">
                <a:moveTo>
                  <a:pt x="601319" y="65595"/>
                </a:moveTo>
                <a:lnTo>
                  <a:pt x="574713" y="38976"/>
                </a:lnTo>
                <a:lnTo>
                  <a:pt x="499529" y="114160"/>
                </a:lnTo>
                <a:lnTo>
                  <a:pt x="526135" y="140779"/>
                </a:lnTo>
                <a:lnTo>
                  <a:pt x="601319" y="65595"/>
                </a:lnTo>
                <a:close/>
              </a:path>
              <a:path w="640079" h="640080">
                <a:moveTo>
                  <a:pt x="639813" y="583450"/>
                </a:moveTo>
                <a:lnTo>
                  <a:pt x="583361" y="583450"/>
                </a:lnTo>
                <a:lnTo>
                  <a:pt x="583361" y="526986"/>
                </a:lnTo>
                <a:lnTo>
                  <a:pt x="526910" y="526986"/>
                </a:lnTo>
                <a:lnTo>
                  <a:pt x="495261" y="207035"/>
                </a:lnTo>
                <a:lnTo>
                  <a:pt x="480923" y="160451"/>
                </a:lnTo>
                <a:lnTo>
                  <a:pt x="470446" y="153898"/>
                </a:lnTo>
                <a:lnTo>
                  <a:pt x="470446" y="526986"/>
                </a:lnTo>
                <a:lnTo>
                  <a:pt x="169367" y="526986"/>
                </a:lnTo>
                <a:lnTo>
                  <a:pt x="201358" y="207022"/>
                </a:lnTo>
                <a:lnTo>
                  <a:pt x="437515" y="207035"/>
                </a:lnTo>
                <a:lnTo>
                  <a:pt x="470446" y="526986"/>
                </a:lnTo>
                <a:lnTo>
                  <a:pt x="470446" y="153898"/>
                </a:lnTo>
                <a:lnTo>
                  <a:pt x="469353" y="153212"/>
                </a:lnTo>
                <a:lnTo>
                  <a:pt x="455396" y="150571"/>
                </a:lnTo>
                <a:lnTo>
                  <a:pt x="184416" y="150571"/>
                </a:lnTo>
                <a:lnTo>
                  <a:pt x="150672" y="171208"/>
                </a:lnTo>
                <a:lnTo>
                  <a:pt x="112903" y="526986"/>
                </a:lnTo>
                <a:lnTo>
                  <a:pt x="56451" y="526986"/>
                </a:lnTo>
                <a:lnTo>
                  <a:pt x="56451" y="583450"/>
                </a:lnTo>
                <a:lnTo>
                  <a:pt x="0" y="583450"/>
                </a:lnTo>
                <a:lnTo>
                  <a:pt x="0" y="639902"/>
                </a:lnTo>
                <a:lnTo>
                  <a:pt x="639813" y="639902"/>
                </a:lnTo>
                <a:lnTo>
                  <a:pt x="639813" y="583450"/>
                </a:lnTo>
                <a:close/>
              </a:path>
              <a:path w="640079" h="640080">
                <a:moveTo>
                  <a:pt x="639813" y="263486"/>
                </a:moveTo>
                <a:lnTo>
                  <a:pt x="545719" y="263486"/>
                </a:lnTo>
                <a:lnTo>
                  <a:pt x="545719" y="301129"/>
                </a:lnTo>
                <a:lnTo>
                  <a:pt x="639813" y="301129"/>
                </a:lnTo>
                <a:lnTo>
                  <a:pt x="639813" y="263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823193"/>
            <a:ext cx="11205210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000" spc="-5" dirty="0">
                <a:latin typeface="Carlito"/>
                <a:cs typeface="Carlito"/>
              </a:rPr>
              <a:t>„Z uwagi na </a:t>
            </a:r>
            <a:r>
              <a:rPr sz="3000" dirty="0">
                <a:latin typeface="Carlito"/>
                <a:cs typeface="Carlito"/>
              </a:rPr>
              <a:t>wzrost </a:t>
            </a:r>
            <a:r>
              <a:rPr sz="3000" spc="-5" dirty="0">
                <a:latin typeface="Carlito"/>
                <a:cs typeface="Carlito"/>
              </a:rPr>
              <a:t>temperatury zmienia się faza opadów. Zimą </a:t>
            </a:r>
            <a:r>
              <a:rPr sz="3000" dirty="0">
                <a:latin typeface="Carlito"/>
                <a:cs typeface="Carlito"/>
              </a:rPr>
              <a:t>możemy  </a:t>
            </a:r>
            <a:r>
              <a:rPr sz="3000" spc="-5" dirty="0">
                <a:latin typeface="Carlito"/>
                <a:cs typeface="Carlito"/>
              </a:rPr>
              <a:t>spodziewać </a:t>
            </a:r>
            <a:r>
              <a:rPr sz="3000" spc="-10" dirty="0">
                <a:latin typeface="Carlito"/>
                <a:cs typeface="Carlito"/>
              </a:rPr>
              <a:t>się </a:t>
            </a:r>
            <a:r>
              <a:rPr sz="3000" spc="-5" dirty="0">
                <a:latin typeface="Carlito"/>
                <a:cs typeface="Carlito"/>
              </a:rPr>
              <a:t>mniej śniegu,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5" dirty="0">
                <a:latin typeface="Carlito"/>
                <a:cs typeface="Carlito"/>
              </a:rPr>
              <a:t>więcej deszczu. Śnieg jest podstawą  odnawiania się zasobów </a:t>
            </a:r>
            <a:r>
              <a:rPr sz="3000" dirty="0">
                <a:latin typeface="Carlito"/>
                <a:cs typeface="Carlito"/>
              </a:rPr>
              <a:t>wód </a:t>
            </a:r>
            <a:r>
              <a:rPr sz="3000" spc="-5" dirty="0">
                <a:latin typeface="Carlito"/>
                <a:cs typeface="Carlito"/>
              </a:rPr>
              <a:t>podziemnych (…). </a:t>
            </a:r>
            <a:r>
              <a:rPr sz="3000" dirty="0">
                <a:latin typeface="Carlito"/>
                <a:cs typeface="Carlito"/>
              </a:rPr>
              <a:t>Brak </a:t>
            </a:r>
            <a:r>
              <a:rPr sz="3000" spc="-5" dirty="0">
                <a:latin typeface="Carlito"/>
                <a:cs typeface="Carlito"/>
              </a:rPr>
              <a:t>śniegu </a:t>
            </a:r>
            <a:r>
              <a:rPr sz="3000" dirty="0">
                <a:latin typeface="Carlito"/>
                <a:cs typeface="Carlito"/>
              </a:rPr>
              <a:t>może więc  </a:t>
            </a:r>
            <a:r>
              <a:rPr sz="3000" spc="-5" dirty="0">
                <a:latin typeface="Carlito"/>
                <a:cs typeface="Carlito"/>
              </a:rPr>
              <a:t>prowadzić do powstawania </a:t>
            </a:r>
            <a:r>
              <a:rPr sz="3000" dirty="0">
                <a:latin typeface="Carlito"/>
                <a:cs typeface="Carlito"/>
              </a:rPr>
              <a:t>i </a:t>
            </a:r>
            <a:r>
              <a:rPr sz="3000" spc="-5" dirty="0">
                <a:latin typeface="Carlito"/>
                <a:cs typeface="Carlito"/>
              </a:rPr>
              <a:t>pogłębiania się deficytów</a:t>
            </a:r>
            <a:r>
              <a:rPr sz="3000" spc="3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wody”</a:t>
            </a:r>
            <a:endParaRPr sz="3000">
              <a:latin typeface="Carlito"/>
              <a:cs typeface="Carlito"/>
            </a:endParaRPr>
          </a:p>
          <a:p>
            <a:pPr marL="12700" marR="243205">
              <a:lnSpc>
                <a:spcPct val="150000"/>
              </a:lnSpc>
            </a:pPr>
            <a:r>
              <a:rPr sz="3000" spc="-5" dirty="0">
                <a:latin typeface="Carlito"/>
                <a:cs typeface="Carlito"/>
              </a:rPr>
              <a:t>„Wzrost opadów </a:t>
            </a:r>
            <a:r>
              <a:rPr sz="3000" dirty="0">
                <a:latin typeface="Carlito"/>
                <a:cs typeface="Carlito"/>
              </a:rPr>
              <a:t>w </a:t>
            </a:r>
            <a:r>
              <a:rPr sz="3000" spc="-5" dirty="0">
                <a:latin typeface="Carlito"/>
                <a:cs typeface="Carlito"/>
              </a:rPr>
              <a:t>półroczu ciepłym, </a:t>
            </a:r>
            <a:r>
              <a:rPr sz="3000" spc="-10" dirty="0">
                <a:latin typeface="Carlito"/>
                <a:cs typeface="Carlito"/>
              </a:rPr>
              <a:t>jeśli </a:t>
            </a:r>
            <a:r>
              <a:rPr sz="3000" dirty="0">
                <a:latin typeface="Carlito"/>
                <a:cs typeface="Carlito"/>
              </a:rPr>
              <a:t>wystąpi, może </a:t>
            </a:r>
            <a:r>
              <a:rPr sz="3000" spc="-5" dirty="0">
                <a:latin typeface="Carlito"/>
                <a:cs typeface="Carlito"/>
              </a:rPr>
              <a:t>być niewielki. 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5" dirty="0">
                <a:latin typeface="Carlito"/>
                <a:cs typeface="Carlito"/>
              </a:rPr>
              <a:t>zatem deficyt </a:t>
            </a:r>
            <a:r>
              <a:rPr sz="3000" dirty="0">
                <a:latin typeface="Carlito"/>
                <a:cs typeface="Carlito"/>
              </a:rPr>
              <a:t>wody w </a:t>
            </a:r>
            <a:r>
              <a:rPr sz="3000" spc="-5" dirty="0">
                <a:latin typeface="Carlito"/>
                <a:cs typeface="Carlito"/>
              </a:rPr>
              <a:t>sezonie </a:t>
            </a:r>
            <a:r>
              <a:rPr sz="3000" dirty="0">
                <a:latin typeface="Carlito"/>
                <a:cs typeface="Carlito"/>
              </a:rPr>
              <a:t>wegetacyjnym </a:t>
            </a:r>
            <a:r>
              <a:rPr sz="3000" spc="-10" dirty="0">
                <a:latin typeface="Carlito"/>
                <a:cs typeface="Carlito"/>
              </a:rPr>
              <a:t>będzie </a:t>
            </a:r>
            <a:r>
              <a:rPr sz="3000" dirty="0">
                <a:latin typeface="Carlito"/>
                <a:cs typeface="Carlito"/>
              </a:rPr>
              <a:t>się </a:t>
            </a:r>
            <a:r>
              <a:rPr sz="3000" spc="-5" dirty="0">
                <a:latin typeface="Carlito"/>
                <a:cs typeface="Carlito"/>
              </a:rPr>
              <a:t>pogłębiał,  prowadząc do </a:t>
            </a:r>
            <a:r>
              <a:rPr sz="3000" spc="-10" dirty="0">
                <a:latin typeface="Carlito"/>
                <a:cs typeface="Carlito"/>
              </a:rPr>
              <a:t>przesuszenia </a:t>
            </a:r>
            <a:r>
              <a:rPr sz="3000" spc="-5" dirty="0">
                <a:latin typeface="Carlito"/>
                <a:cs typeface="Carlito"/>
              </a:rPr>
              <a:t>gleby, zwłaszcza że </a:t>
            </a:r>
            <a:r>
              <a:rPr sz="3000" dirty="0">
                <a:latin typeface="Carlito"/>
                <a:cs typeface="Carlito"/>
              </a:rPr>
              <a:t>z </a:t>
            </a:r>
            <a:r>
              <a:rPr sz="3000" spc="-5" dirty="0">
                <a:latin typeface="Carlito"/>
                <a:cs typeface="Carlito"/>
              </a:rPr>
              <a:t>powodu</a:t>
            </a:r>
            <a:r>
              <a:rPr sz="3000" spc="2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wysokich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spc="-5" dirty="0">
                <a:latin typeface="Carlito"/>
                <a:cs typeface="Carlito"/>
              </a:rPr>
              <a:t>temperatur parowanie </a:t>
            </a:r>
            <a:r>
              <a:rPr sz="3000" spc="-10" dirty="0">
                <a:latin typeface="Carlito"/>
                <a:cs typeface="Carlito"/>
              </a:rPr>
              <a:t>będzie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wyższe.”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0475" y="130302"/>
            <a:ext cx="8874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dirty="0">
                <a:solidFill>
                  <a:srgbClr val="FF0000"/>
                </a:solidFill>
                <a:latin typeface="Carlito"/>
                <a:cs typeface="Carlito"/>
              </a:rPr>
              <a:t>Eksperci </a:t>
            </a:r>
            <a:r>
              <a:rPr sz="3600" b="1" u="none" spc="-5" dirty="0">
                <a:solidFill>
                  <a:srgbClr val="FF0000"/>
                </a:solidFill>
                <a:latin typeface="Carlito"/>
                <a:cs typeface="Carlito"/>
              </a:rPr>
              <a:t>POLSKIEJ </a:t>
            </a:r>
            <a:r>
              <a:rPr sz="3600" b="1" u="none" dirty="0">
                <a:solidFill>
                  <a:srgbClr val="FF0000"/>
                </a:solidFill>
                <a:latin typeface="Carlito"/>
                <a:cs typeface="Carlito"/>
              </a:rPr>
              <a:t>AKADEMII NAUK</a:t>
            </a:r>
            <a:r>
              <a:rPr sz="3600" b="1" u="none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1" u="none" spc="-5" dirty="0">
                <a:solidFill>
                  <a:srgbClr val="FF0000"/>
                </a:solidFill>
                <a:latin typeface="Carlito"/>
                <a:cs typeface="Carlito"/>
              </a:rPr>
              <a:t>ostrzegają: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221" y="1207261"/>
            <a:ext cx="272415" cy="310515"/>
            <a:chOff x="125221" y="1207261"/>
            <a:chExt cx="272415" cy="310515"/>
          </a:xfrm>
        </p:grpSpPr>
        <p:sp>
          <p:nvSpPr>
            <p:cNvPr id="5" name="object 5"/>
            <p:cNvSpPr/>
            <p:nvPr/>
          </p:nvSpPr>
          <p:spPr>
            <a:xfrm>
              <a:off x="137921" y="1219961"/>
              <a:ext cx="247015" cy="285115"/>
            </a:xfrm>
            <a:custGeom>
              <a:avLst/>
              <a:gdLst/>
              <a:ahLst/>
              <a:cxnLst/>
              <a:rect l="l" t="t" r="r" b="b"/>
              <a:pathLst>
                <a:path w="247015" h="285115">
                  <a:moveTo>
                    <a:pt x="246888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46888" y="284988"/>
                  </a:lnTo>
                  <a:lnTo>
                    <a:pt x="2468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" y="1219961"/>
              <a:ext cx="247015" cy="285115"/>
            </a:xfrm>
            <a:custGeom>
              <a:avLst/>
              <a:gdLst/>
              <a:ahLst/>
              <a:cxnLst/>
              <a:rect l="l" t="t" r="r" b="b"/>
              <a:pathLst>
                <a:path w="247015" h="285115">
                  <a:moveTo>
                    <a:pt x="0" y="284988"/>
                  </a:moveTo>
                  <a:lnTo>
                    <a:pt x="246888" y="284988"/>
                  </a:lnTo>
                  <a:lnTo>
                    <a:pt x="24688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76784" y="3912108"/>
            <a:ext cx="268223" cy="3108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12260" y="264908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80">
                <a:moveTo>
                  <a:pt x="94094" y="263486"/>
                </a:moveTo>
                <a:lnTo>
                  <a:pt x="0" y="263486"/>
                </a:lnTo>
                <a:lnTo>
                  <a:pt x="0" y="301129"/>
                </a:lnTo>
                <a:lnTo>
                  <a:pt x="94094" y="301129"/>
                </a:lnTo>
                <a:lnTo>
                  <a:pt x="94094" y="263486"/>
                </a:lnTo>
                <a:close/>
              </a:path>
              <a:path w="640079" h="640080">
                <a:moveTo>
                  <a:pt x="139814" y="113690"/>
                </a:moveTo>
                <a:lnTo>
                  <a:pt x="64630" y="38493"/>
                </a:lnTo>
                <a:lnTo>
                  <a:pt x="38011" y="65125"/>
                </a:lnTo>
                <a:lnTo>
                  <a:pt x="113195" y="140309"/>
                </a:lnTo>
                <a:lnTo>
                  <a:pt x="139814" y="113690"/>
                </a:lnTo>
                <a:close/>
              </a:path>
              <a:path w="640079" h="640080">
                <a:moveTo>
                  <a:pt x="338721" y="0"/>
                </a:moveTo>
                <a:lnTo>
                  <a:pt x="301091" y="0"/>
                </a:lnTo>
                <a:lnTo>
                  <a:pt x="301091" y="112928"/>
                </a:lnTo>
                <a:lnTo>
                  <a:pt x="338721" y="112928"/>
                </a:lnTo>
                <a:lnTo>
                  <a:pt x="338721" y="0"/>
                </a:lnTo>
                <a:close/>
              </a:path>
              <a:path w="640079" h="640080">
                <a:moveTo>
                  <a:pt x="427164" y="489343"/>
                </a:moveTo>
                <a:lnTo>
                  <a:pt x="402704" y="244665"/>
                </a:lnTo>
                <a:lnTo>
                  <a:pt x="365074" y="244665"/>
                </a:lnTo>
                <a:lnTo>
                  <a:pt x="388594" y="489343"/>
                </a:lnTo>
                <a:lnTo>
                  <a:pt x="427164" y="489343"/>
                </a:lnTo>
                <a:close/>
              </a:path>
              <a:path w="640079" h="640080">
                <a:moveTo>
                  <a:pt x="601319" y="65595"/>
                </a:moveTo>
                <a:lnTo>
                  <a:pt x="574713" y="38976"/>
                </a:lnTo>
                <a:lnTo>
                  <a:pt x="499529" y="114160"/>
                </a:lnTo>
                <a:lnTo>
                  <a:pt x="526135" y="140779"/>
                </a:lnTo>
                <a:lnTo>
                  <a:pt x="601319" y="65595"/>
                </a:lnTo>
                <a:close/>
              </a:path>
              <a:path w="640079" h="640080">
                <a:moveTo>
                  <a:pt x="639813" y="583450"/>
                </a:moveTo>
                <a:lnTo>
                  <a:pt x="583361" y="583450"/>
                </a:lnTo>
                <a:lnTo>
                  <a:pt x="583361" y="526986"/>
                </a:lnTo>
                <a:lnTo>
                  <a:pt x="526910" y="526986"/>
                </a:lnTo>
                <a:lnTo>
                  <a:pt x="495261" y="207022"/>
                </a:lnTo>
                <a:lnTo>
                  <a:pt x="480923" y="160451"/>
                </a:lnTo>
                <a:lnTo>
                  <a:pt x="470446" y="153898"/>
                </a:lnTo>
                <a:lnTo>
                  <a:pt x="470446" y="526986"/>
                </a:lnTo>
                <a:lnTo>
                  <a:pt x="169367" y="526986"/>
                </a:lnTo>
                <a:lnTo>
                  <a:pt x="201358" y="207022"/>
                </a:lnTo>
                <a:lnTo>
                  <a:pt x="437515" y="207022"/>
                </a:lnTo>
                <a:lnTo>
                  <a:pt x="470446" y="526986"/>
                </a:lnTo>
                <a:lnTo>
                  <a:pt x="470446" y="153898"/>
                </a:lnTo>
                <a:lnTo>
                  <a:pt x="469353" y="153212"/>
                </a:lnTo>
                <a:lnTo>
                  <a:pt x="455396" y="150571"/>
                </a:lnTo>
                <a:lnTo>
                  <a:pt x="184416" y="150571"/>
                </a:lnTo>
                <a:lnTo>
                  <a:pt x="150672" y="171208"/>
                </a:lnTo>
                <a:lnTo>
                  <a:pt x="112903" y="526986"/>
                </a:lnTo>
                <a:lnTo>
                  <a:pt x="56451" y="526986"/>
                </a:lnTo>
                <a:lnTo>
                  <a:pt x="56451" y="583450"/>
                </a:lnTo>
                <a:lnTo>
                  <a:pt x="0" y="583450"/>
                </a:lnTo>
                <a:lnTo>
                  <a:pt x="0" y="639902"/>
                </a:lnTo>
                <a:lnTo>
                  <a:pt x="639813" y="639902"/>
                </a:lnTo>
                <a:lnTo>
                  <a:pt x="639813" y="583450"/>
                </a:lnTo>
                <a:close/>
              </a:path>
              <a:path w="640079" h="640080">
                <a:moveTo>
                  <a:pt x="639813" y="263486"/>
                </a:moveTo>
                <a:lnTo>
                  <a:pt x="545719" y="263486"/>
                </a:lnTo>
                <a:lnTo>
                  <a:pt x="545719" y="301129"/>
                </a:lnTo>
                <a:lnTo>
                  <a:pt x="639813" y="301129"/>
                </a:lnTo>
                <a:lnTo>
                  <a:pt x="639813" y="263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380441"/>
            <a:ext cx="6887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FIRMY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UBEZPIECZENIOWE przestrzegają: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87226"/>
            <a:ext cx="10812780" cy="3456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2820">
              <a:lnSpc>
                <a:spcPct val="150000"/>
              </a:lnSpc>
              <a:spcBef>
                <a:spcPts val="100"/>
              </a:spcBef>
            </a:pPr>
            <a:r>
              <a:rPr sz="3000" spc="-5" dirty="0">
                <a:latin typeface="Carlito"/>
                <a:cs typeface="Carlito"/>
              </a:rPr>
              <a:t>„Na powodzie błyskawiczne szczególnie narażeni </a:t>
            </a:r>
            <a:r>
              <a:rPr sz="3000" dirty="0">
                <a:latin typeface="Carlito"/>
                <a:cs typeface="Carlito"/>
              </a:rPr>
              <a:t>są mieszkańcy  </a:t>
            </a:r>
            <a:r>
              <a:rPr sz="3000" spc="-5" dirty="0">
                <a:latin typeface="Carlito"/>
                <a:cs typeface="Carlito"/>
              </a:rPr>
              <a:t>terenów zabudowanych.”</a:t>
            </a:r>
            <a:endParaRPr sz="3000">
              <a:latin typeface="Carlito"/>
              <a:cs typeface="Carlito"/>
            </a:endParaRPr>
          </a:p>
          <a:p>
            <a:pPr marL="12700" marR="1101725">
              <a:lnSpc>
                <a:spcPts val="5400"/>
              </a:lnSpc>
              <a:spcBef>
                <a:spcPts val="480"/>
              </a:spcBef>
            </a:pPr>
            <a:r>
              <a:rPr sz="3000" dirty="0">
                <a:latin typeface="Carlito"/>
                <a:cs typeface="Carlito"/>
              </a:rPr>
              <a:t>"Tak </a:t>
            </a:r>
            <a:r>
              <a:rPr sz="3000" spc="-5" dirty="0">
                <a:latin typeface="Carlito"/>
                <a:cs typeface="Carlito"/>
              </a:rPr>
              <a:t>zwane deszcze nawalne są </a:t>
            </a:r>
            <a:r>
              <a:rPr sz="3000" dirty="0">
                <a:latin typeface="Carlito"/>
                <a:cs typeface="Carlito"/>
              </a:rPr>
              <a:t>tym </a:t>
            </a:r>
            <a:r>
              <a:rPr sz="3000" spc="-5" dirty="0">
                <a:latin typeface="Carlito"/>
                <a:cs typeface="Carlito"/>
              </a:rPr>
              <a:t>groźniejsze, </a:t>
            </a:r>
            <a:r>
              <a:rPr sz="3000" dirty="0">
                <a:latin typeface="Carlito"/>
                <a:cs typeface="Carlito"/>
              </a:rPr>
              <a:t>im </a:t>
            </a:r>
            <a:r>
              <a:rPr sz="3000" spc="-5" dirty="0">
                <a:latin typeface="Carlito"/>
                <a:cs typeface="Carlito"/>
              </a:rPr>
              <a:t>dłuższy </a:t>
            </a:r>
            <a:r>
              <a:rPr sz="3000" spc="-10" dirty="0">
                <a:latin typeface="Carlito"/>
                <a:cs typeface="Carlito"/>
              </a:rPr>
              <a:t>był  </a:t>
            </a:r>
            <a:r>
              <a:rPr sz="3000" spc="-5" dirty="0">
                <a:latin typeface="Carlito"/>
                <a:cs typeface="Carlito"/>
              </a:rPr>
              <a:t>poprzedzający je okres suszy. </a:t>
            </a:r>
            <a:r>
              <a:rPr sz="3000" spc="-10" dirty="0">
                <a:latin typeface="Carlito"/>
                <a:cs typeface="Carlito"/>
              </a:rPr>
              <a:t>Silnie </a:t>
            </a:r>
            <a:r>
              <a:rPr sz="3000" spc="-5" dirty="0">
                <a:latin typeface="Carlito"/>
                <a:cs typeface="Carlito"/>
              </a:rPr>
              <a:t>wyschnięta </a:t>
            </a:r>
            <a:r>
              <a:rPr sz="3000" spc="-10" dirty="0">
                <a:latin typeface="Carlito"/>
                <a:cs typeface="Carlito"/>
              </a:rPr>
              <a:t>ziemia</a:t>
            </a:r>
            <a:r>
              <a:rPr sz="3000" spc="7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wolniej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3000" spc="-5" dirty="0">
                <a:latin typeface="Carlito"/>
                <a:cs typeface="Carlito"/>
              </a:rPr>
              <a:t>wchłania </a:t>
            </a:r>
            <a:r>
              <a:rPr sz="3000" spc="-10" dirty="0">
                <a:latin typeface="Carlito"/>
                <a:cs typeface="Carlito"/>
              </a:rPr>
              <a:t>bowiem </a:t>
            </a:r>
            <a:r>
              <a:rPr sz="3000" dirty="0">
                <a:latin typeface="Carlito"/>
                <a:cs typeface="Carlito"/>
              </a:rPr>
              <a:t>wodę, </a:t>
            </a:r>
            <a:r>
              <a:rPr sz="3000" spc="-5" dirty="0">
                <a:latin typeface="Carlito"/>
                <a:cs typeface="Carlito"/>
              </a:rPr>
              <a:t>przez </a:t>
            </a:r>
            <a:r>
              <a:rPr sz="3000" dirty="0">
                <a:latin typeface="Carlito"/>
                <a:cs typeface="Carlito"/>
              </a:rPr>
              <a:t>co </a:t>
            </a:r>
            <a:r>
              <a:rPr sz="3000" spc="-5" dirty="0">
                <a:latin typeface="Carlito"/>
                <a:cs typeface="Carlito"/>
              </a:rPr>
              <a:t>deszczówka zalega na</a:t>
            </a:r>
            <a:r>
              <a:rPr sz="3000" spc="4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powierzchni.”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9" y="1690116"/>
            <a:ext cx="268223" cy="310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079" y="3008376"/>
            <a:ext cx="268223" cy="310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59855" y="5602630"/>
            <a:ext cx="4916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rlito"/>
                <a:cs typeface="Carlito"/>
              </a:rPr>
              <a:t>(Raport ubezpieczeniowy </a:t>
            </a:r>
            <a:r>
              <a:rPr sz="1400" dirty="0">
                <a:latin typeface="Carlito"/>
                <a:cs typeface="Carlito"/>
              </a:rPr>
              <a:t>woj. </a:t>
            </a:r>
            <a:r>
              <a:rPr sz="1400" spc="-5" dirty="0">
                <a:latin typeface="Carlito"/>
                <a:cs typeface="Carlito"/>
              </a:rPr>
              <a:t>podkarpackiego </a:t>
            </a:r>
            <a:r>
              <a:rPr sz="1400" dirty="0">
                <a:latin typeface="Carlito"/>
                <a:cs typeface="Carlito"/>
              </a:rPr>
              <a:t>Monika</a:t>
            </a:r>
            <a:r>
              <a:rPr sz="1400" spc="9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Włodarczyk)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36188" y="29843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80">
                <a:moveTo>
                  <a:pt x="94094" y="263486"/>
                </a:moveTo>
                <a:lnTo>
                  <a:pt x="0" y="263486"/>
                </a:lnTo>
                <a:lnTo>
                  <a:pt x="0" y="301129"/>
                </a:lnTo>
                <a:lnTo>
                  <a:pt x="94094" y="301129"/>
                </a:lnTo>
                <a:lnTo>
                  <a:pt x="94094" y="263486"/>
                </a:lnTo>
                <a:close/>
              </a:path>
              <a:path w="640079" h="640080">
                <a:moveTo>
                  <a:pt x="139814" y="113690"/>
                </a:moveTo>
                <a:lnTo>
                  <a:pt x="64630" y="38493"/>
                </a:lnTo>
                <a:lnTo>
                  <a:pt x="38011" y="65125"/>
                </a:lnTo>
                <a:lnTo>
                  <a:pt x="113195" y="140309"/>
                </a:lnTo>
                <a:lnTo>
                  <a:pt x="139814" y="113690"/>
                </a:lnTo>
                <a:close/>
              </a:path>
              <a:path w="640079" h="640080">
                <a:moveTo>
                  <a:pt x="338721" y="0"/>
                </a:moveTo>
                <a:lnTo>
                  <a:pt x="301091" y="0"/>
                </a:lnTo>
                <a:lnTo>
                  <a:pt x="301091" y="112928"/>
                </a:lnTo>
                <a:lnTo>
                  <a:pt x="338721" y="112928"/>
                </a:lnTo>
                <a:lnTo>
                  <a:pt x="338721" y="0"/>
                </a:lnTo>
                <a:close/>
              </a:path>
              <a:path w="640079" h="640080">
                <a:moveTo>
                  <a:pt x="427164" y="489343"/>
                </a:moveTo>
                <a:lnTo>
                  <a:pt x="402704" y="244665"/>
                </a:lnTo>
                <a:lnTo>
                  <a:pt x="365074" y="244665"/>
                </a:lnTo>
                <a:lnTo>
                  <a:pt x="388594" y="489343"/>
                </a:lnTo>
                <a:lnTo>
                  <a:pt x="427164" y="489343"/>
                </a:lnTo>
                <a:close/>
              </a:path>
              <a:path w="640079" h="640080">
                <a:moveTo>
                  <a:pt x="601319" y="65595"/>
                </a:moveTo>
                <a:lnTo>
                  <a:pt x="574713" y="38976"/>
                </a:lnTo>
                <a:lnTo>
                  <a:pt x="499529" y="114160"/>
                </a:lnTo>
                <a:lnTo>
                  <a:pt x="526135" y="140779"/>
                </a:lnTo>
                <a:lnTo>
                  <a:pt x="601319" y="65595"/>
                </a:lnTo>
                <a:close/>
              </a:path>
              <a:path w="640079" h="640080">
                <a:moveTo>
                  <a:pt x="639813" y="583450"/>
                </a:moveTo>
                <a:lnTo>
                  <a:pt x="583361" y="583450"/>
                </a:lnTo>
                <a:lnTo>
                  <a:pt x="583361" y="526986"/>
                </a:lnTo>
                <a:lnTo>
                  <a:pt x="526910" y="526986"/>
                </a:lnTo>
                <a:lnTo>
                  <a:pt x="495261" y="207035"/>
                </a:lnTo>
                <a:lnTo>
                  <a:pt x="480923" y="160451"/>
                </a:lnTo>
                <a:lnTo>
                  <a:pt x="470446" y="153898"/>
                </a:lnTo>
                <a:lnTo>
                  <a:pt x="470446" y="526986"/>
                </a:lnTo>
                <a:lnTo>
                  <a:pt x="169367" y="526986"/>
                </a:lnTo>
                <a:lnTo>
                  <a:pt x="201358" y="207022"/>
                </a:lnTo>
                <a:lnTo>
                  <a:pt x="437515" y="207035"/>
                </a:lnTo>
                <a:lnTo>
                  <a:pt x="470446" y="526986"/>
                </a:lnTo>
                <a:lnTo>
                  <a:pt x="470446" y="153898"/>
                </a:lnTo>
                <a:lnTo>
                  <a:pt x="469353" y="153212"/>
                </a:lnTo>
                <a:lnTo>
                  <a:pt x="455396" y="150571"/>
                </a:lnTo>
                <a:lnTo>
                  <a:pt x="184416" y="150571"/>
                </a:lnTo>
                <a:lnTo>
                  <a:pt x="150672" y="171208"/>
                </a:lnTo>
                <a:lnTo>
                  <a:pt x="112903" y="526986"/>
                </a:lnTo>
                <a:lnTo>
                  <a:pt x="56451" y="526986"/>
                </a:lnTo>
                <a:lnTo>
                  <a:pt x="56451" y="583450"/>
                </a:lnTo>
                <a:lnTo>
                  <a:pt x="0" y="583450"/>
                </a:lnTo>
                <a:lnTo>
                  <a:pt x="0" y="639902"/>
                </a:lnTo>
                <a:lnTo>
                  <a:pt x="639813" y="639902"/>
                </a:lnTo>
                <a:lnTo>
                  <a:pt x="639813" y="583450"/>
                </a:lnTo>
                <a:close/>
              </a:path>
              <a:path w="640079" h="640080">
                <a:moveTo>
                  <a:pt x="639813" y="263486"/>
                </a:moveTo>
                <a:lnTo>
                  <a:pt x="545719" y="263486"/>
                </a:lnTo>
                <a:lnTo>
                  <a:pt x="545719" y="301129"/>
                </a:lnTo>
                <a:lnTo>
                  <a:pt x="639813" y="301129"/>
                </a:lnTo>
                <a:lnTo>
                  <a:pt x="639813" y="263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750" y="949527"/>
            <a:ext cx="10994390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3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rlito"/>
                <a:cs typeface="Carlito"/>
              </a:rPr>
              <a:t>„Co </a:t>
            </a:r>
            <a:r>
              <a:rPr sz="3200" dirty="0">
                <a:latin typeface="Carlito"/>
                <a:cs typeface="Carlito"/>
              </a:rPr>
              <a:t>więcej, z </a:t>
            </a:r>
            <a:r>
              <a:rPr sz="3200" spc="-5" dirty="0">
                <a:latin typeface="Carlito"/>
                <a:cs typeface="Carlito"/>
              </a:rPr>
              <a:t>badań </a:t>
            </a:r>
            <a:r>
              <a:rPr sz="3200" dirty="0">
                <a:latin typeface="Carlito"/>
                <a:cs typeface="Carlito"/>
              </a:rPr>
              <a:t>wynika, że w miarę </a:t>
            </a:r>
            <a:r>
              <a:rPr sz="3200" spc="-5" dirty="0">
                <a:latin typeface="Carlito"/>
                <a:cs typeface="Carlito"/>
              </a:rPr>
              <a:t>dalszego </a:t>
            </a:r>
            <a:r>
              <a:rPr sz="3200" dirty="0">
                <a:latin typeface="Carlito"/>
                <a:cs typeface="Carlito"/>
              </a:rPr>
              <a:t>wzrostu </a:t>
            </a:r>
            <a:r>
              <a:rPr sz="3200" spc="-5" dirty="0">
                <a:latin typeface="Carlito"/>
                <a:cs typeface="Carlito"/>
              </a:rPr>
              <a:t>średnich  </a:t>
            </a:r>
            <a:r>
              <a:rPr sz="3200" dirty="0">
                <a:latin typeface="Carlito"/>
                <a:cs typeface="Carlito"/>
              </a:rPr>
              <a:t>temperatur </a:t>
            </a:r>
            <a:r>
              <a:rPr sz="3200" spc="-5" dirty="0">
                <a:latin typeface="Carlito"/>
                <a:cs typeface="Carlito"/>
              </a:rPr>
              <a:t>na Ziemi będzie </a:t>
            </a:r>
            <a:r>
              <a:rPr sz="3200" dirty="0">
                <a:latin typeface="Carlito"/>
                <a:cs typeface="Carlito"/>
              </a:rPr>
              <a:t>też </a:t>
            </a:r>
            <a:r>
              <a:rPr sz="3200" spc="-5" dirty="0">
                <a:latin typeface="Carlito"/>
                <a:cs typeface="Carlito"/>
              </a:rPr>
              <a:t>rosło prawdopodobieństwo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dirty="0">
                <a:latin typeface="Carlito"/>
                <a:cs typeface="Carlito"/>
              </a:rPr>
              <a:t>intensywnych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opadów.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latin typeface="Carlito"/>
                <a:cs typeface="Carlito"/>
              </a:rPr>
              <a:t>Zmiany dotyczące </a:t>
            </a:r>
            <a:r>
              <a:rPr sz="3200" dirty="0">
                <a:latin typeface="Carlito"/>
                <a:cs typeface="Carlito"/>
              </a:rPr>
              <a:t>ekstremalnych </a:t>
            </a:r>
            <a:r>
              <a:rPr sz="3200" spc="-5" dirty="0">
                <a:latin typeface="Carlito"/>
                <a:cs typeface="Carlito"/>
              </a:rPr>
              <a:t>burz będą znaczące </a:t>
            </a:r>
            <a:r>
              <a:rPr sz="3200" dirty="0">
                <a:latin typeface="Carlito"/>
                <a:cs typeface="Carlito"/>
              </a:rPr>
              <a:t>i </a:t>
            </a:r>
            <a:r>
              <a:rPr sz="3200" spc="-5" dirty="0">
                <a:latin typeface="Carlito"/>
                <a:cs typeface="Carlito"/>
              </a:rPr>
              <a:t>sprawią, że  niszczące powodzie będą </a:t>
            </a:r>
            <a:r>
              <a:rPr sz="3200" dirty="0">
                <a:latin typeface="Carlito"/>
                <a:cs typeface="Carlito"/>
              </a:rPr>
              <a:t>w </a:t>
            </a:r>
            <a:r>
              <a:rPr sz="3200" spc="-5" dirty="0">
                <a:latin typeface="Carlito"/>
                <a:cs typeface="Carlito"/>
              </a:rPr>
              <a:t>Europie pojawiać </a:t>
            </a:r>
            <a:r>
              <a:rPr sz="3200" spc="-10" dirty="0">
                <a:latin typeface="Carlito"/>
                <a:cs typeface="Carlito"/>
              </a:rPr>
              <a:t>się </a:t>
            </a:r>
            <a:r>
              <a:rPr sz="3200" spc="-5" dirty="0">
                <a:latin typeface="Carlito"/>
                <a:cs typeface="Carlito"/>
              </a:rPr>
              <a:t>częściej. To, obok  obecnych powodzi, powinno stanowić pobudkę skłaniającą nas do  ulepszenia systemów </a:t>
            </a:r>
            <a:r>
              <a:rPr sz="3200" dirty="0">
                <a:latin typeface="Carlito"/>
                <a:cs typeface="Carlito"/>
              </a:rPr>
              <a:t>ostrzegawczych i </a:t>
            </a:r>
            <a:r>
              <a:rPr sz="3200" spc="-5" dirty="0">
                <a:latin typeface="Carlito"/>
                <a:cs typeface="Carlito"/>
              </a:rPr>
              <a:t>ochronnych </a:t>
            </a:r>
            <a:r>
              <a:rPr sz="3200" dirty="0">
                <a:latin typeface="Carlito"/>
                <a:cs typeface="Carlito"/>
              </a:rPr>
              <a:t>– mówi </a:t>
            </a:r>
            <a:r>
              <a:rPr sz="3200" spc="-5" dirty="0">
                <a:latin typeface="Carlito"/>
                <a:cs typeface="Carlito"/>
              </a:rPr>
              <a:t>Hayley  Fowler </a:t>
            </a:r>
            <a:r>
              <a:rPr sz="3200" dirty="0">
                <a:latin typeface="Carlito"/>
                <a:cs typeface="Carlito"/>
              </a:rPr>
              <a:t>z </a:t>
            </a:r>
            <a:r>
              <a:rPr sz="3200" spc="-5" dirty="0">
                <a:latin typeface="Carlito"/>
                <a:cs typeface="Carlito"/>
              </a:rPr>
              <a:t>Newcastle University, </a:t>
            </a:r>
            <a:r>
              <a:rPr sz="3200" dirty="0">
                <a:latin typeface="Carlito"/>
                <a:cs typeface="Carlito"/>
              </a:rPr>
              <a:t>cytowana </a:t>
            </a:r>
            <a:r>
              <a:rPr sz="3200" spc="-5" dirty="0">
                <a:latin typeface="Carlito"/>
                <a:cs typeface="Carlito"/>
              </a:rPr>
              <a:t>przez serwis  naukawpolsce.pl.”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50" y="6268313"/>
            <a:ext cx="10592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rlito"/>
                <a:cs typeface="Carlito"/>
              </a:rPr>
              <a:t>(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  <a:hlinkClick r:id="rId1"/>
              </a:rPr>
              <a:t>https://konstancinjeziorna.naszemiasto.pl/masz-ubezpieczenie-domu-od-zalania-i-powodzi-gwaltowne/ar/c9-8901783</a:t>
            </a:r>
            <a:r>
              <a:rPr sz="1400" spc="-5" dirty="0">
                <a:latin typeface="Carlito"/>
                <a:cs typeface="Carlito"/>
                <a:hlinkClick r:id="rId1"/>
              </a:rPr>
              <a:t> </a:t>
            </a:r>
            <a:r>
              <a:rPr sz="1400" dirty="0">
                <a:latin typeface="Carlito"/>
                <a:cs typeface="Carlito"/>
              </a:rPr>
              <a:t>autor: </a:t>
            </a:r>
            <a:r>
              <a:rPr sz="1400" spc="-5" dirty="0">
                <a:latin typeface="Carlito"/>
                <a:cs typeface="Carlito"/>
              </a:rPr>
              <a:t>Przemysław Zańko-  Gulczyński13 lutego</a:t>
            </a:r>
            <a:r>
              <a:rPr sz="1400" spc="1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2023)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5785" y="199720"/>
            <a:ext cx="5471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dirty="0">
                <a:solidFill>
                  <a:srgbClr val="FF0000"/>
                </a:solidFill>
                <a:latin typeface="Carlito"/>
                <a:cs typeface="Carlito"/>
              </a:rPr>
              <a:t>ARTYKUŁY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PRASOWE</a:t>
            </a:r>
            <a:r>
              <a:rPr sz="3200" b="1" u="none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none" spc="-5" dirty="0">
                <a:solidFill>
                  <a:srgbClr val="FF0000"/>
                </a:solidFill>
                <a:latin typeface="Carlito"/>
                <a:cs typeface="Carlito"/>
              </a:rPr>
              <a:t>informują: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65144" y="165848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80">
                <a:moveTo>
                  <a:pt x="94094" y="263486"/>
                </a:moveTo>
                <a:lnTo>
                  <a:pt x="0" y="263486"/>
                </a:lnTo>
                <a:lnTo>
                  <a:pt x="0" y="301129"/>
                </a:lnTo>
                <a:lnTo>
                  <a:pt x="94094" y="301129"/>
                </a:lnTo>
                <a:lnTo>
                  <a:pt x="94094" y="263486"/>
                </a:lnTo>
                <a:close/>
              </a:path>
              <a:path w="640079" h="640080">
                <a:moveTo>
                  <a:pt x="139814" y="113690"/>
                </a:moveTo>
                <a:lnTo>
                  <a:pt x="64630" y="38493"/>
                </a:lnTo>
                <a:lnTo>
                  <a:pt x="38011" y="65125"/>
                </a:lnTo>
                <a:lnTo>
                  <a:pt x="113195" y="140309"/>
                </a:lnTo>
                <a:lnTo>
                  <a:pt x="139814" y="113690"/>
                </a:lnTo>
                <a:close/>
              </a:path>
              <a:path w="640079" h="640080">
                <a:moveTo>
                  <a:pt x="338721" y="0"/>
                </a:moveTo>
                <a:lnTo>
                  <a:pt x="301091" y="0"/>
                </a:lnTo>
                <a:lnTo>
                  <a:pt x="301091" y="112928"/>
                </a:lnTo>
                <a:lnTo>
                  <a:pt x="338721" y="112928"/>
                </a:lnTo>
                <a:lnTo>
                  <a:pt x="338721" y="0"/>
                </a:lnTo>
                <a:close/>
              </a:path>
              <a:path w="640079" h="640080">
                <a:moveTo>
                  <a:pt x="427164" y="489343"/>
                </a:moveTo>
                <a:lnTo>
                  <a:pt x="402704" y="244665"/>
                </a:lnTo>
                <a:lnTo>
                  <a:pt x="365074" y="244665"/>
                </a:lnTo>
                <a:lnTo>
                  <a:pt x="388594" y="489343"/>
                </a:lnTo>
                <a:lnTo>
                  <a:pt x="427164" y="489343"/>
                </a:lnTo>
                <a:close/>
              </a:path>
              <a:path w="640079" h="640080">
                <a:moveTo>
                  <a:pt x="601319" y="65595"/>
                </a:moveTo>
                <a:lnTo>
                  <a:pt x="574713" y="38976"/>
                </a:lnTo>
                <a:lnTo>
                  <a:pt x="499529" y="114160"/>
                </a:lnTo>
                <a:lnTo>
                  <a:pt x="526135" y="140779"/>
                </a:lnTo>
                <a:lnTo>
                  <a:pt x="601319" y="65595"/>
                </a:lnTo>
                <a:close/>
              </a:path>
              <a:path w="640079" h="640080">
                <a:moveTo>
                  <a:pt x="639813" y="583450"/>
                </a:moveTo>
                <a:lnTo>
                  <a:pt x="583361" y="583450"/>
                </a:lnTo>
                <a:lnTo>
                  <a:pt x="583361" y="526986"/>
                </a:lnTo>
                <a:lnTo>
                  <a:pt x="526910" y="526986"/>
                </a:lnTo>
                <a:lnTo>
                  <a:pt x="495261" y="207035"/>
                </a:lnTo>
                <a:lnTo>
                  <a:pt x="480923" y="160451"/>
                </a:lnTo>
                <a:lnTo>
                  <a:pt x="470446" y="153898"/>
                </a:lnTo>
                <a:lnTo>
                  <a:pt x="470446" y="526986"/>
                </a:lnTo>
                <a:lnTo>
                  <a:pt x="169367" y="526986"/>
                </a:lnTo>
                <a:lnTo>
                  <a:pt x="201358" y="207022"/>
                </a:lnTo>
                <a:lnTo>
                  <a:pt x="437515" y="207035"/>
                </a:lnTo>
                <a:lnTo>
                  <a:pt x="470446" y="526986"/>
                </a:lnTo>
                <a:lnTo>
                  <a:pt x="470446" y="153898"/>
                </a:lnTo>
                <a:lnTo>
                  <a:pt x="469353" y="153212"/>
                </a:lnTo>
                <a:lnTo>
                  <a:pt x="455396" y="150571"/>
                </a:lnTo>
                <a:lnTo>
                  <a:pt x="184416" y="150571"/>
                </a:lnTo>
                <a:lnTo>
                  <a:pt x="150672" y="171208"/>
                </a:lnTo>
                <a:lnTo>
                  <a:pt x="112903" y="526986"/>
                </a:lnTo>
                <a:lnTo>
                  <a:pt x="56451" y="526986"/>
                </a:lnTo>
                <a:lnTo>
                  <a:pt x="56451" y="583450"/>
                </a:lnTo>
                <a:lnTo>
                  <a:pt x="0" y="583450"/>
                </a:lnTo>
                <a:lnTo>
                  <a:pt x="0" y="639902"/>
                </a:lnTo>
                <a:lnTo>
                  <a:pt x="639813" y="639902"/>
                </a:lnTo>
                <a:lnTo>
                  <a:pt x="639813" y="583450"/>
                </a:lnTo>
                <a:close/>
              </a:path>
              <a:path w="640079" h="640080">
                <a:moveTo>
                  <a:pt x="639813" y="263486"/>
                </a:moveTo>
                <a:lnTo>
                  <a:pt x="545719" y="263486"/>
                </a:lnTo>
                <a:lnTo>
                  <a:pt x="545719" y="301129"/>
                </a:lnTo>
                <a:lnTo>
                  <a:pt x="639813" y="301129"/>
                </a:lnTo>
                <a:lnTo>
                  <a:pt x="639813" y="263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788" y="6311900"/>
            <a:ext cx="3043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Mapa z czerwca 2020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roku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54" y="144018"/>
            <a:ext cx="11443970" cy="39941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0"/>
              </a:spcBef>
            </a:pPr>
            <a:r>
              <a:rPr sz="2000" u="none" spc="-5" dirty="0">
                <a:solidFill>
                  <a:srgbClr val="FF0000"/>
                </a:solidFill>
              </a:rPr>
              <a:t>Dane </a:t>
            </a:r>
            <a:r>
              <a:rPr sz="2000" u="none" dirty="0">
                <a:solidFill>
                  <a:srgbClr val="FF0000"/>
                </a:solidFill>
              </a:rPr>
              <a:t>z </a:t>
            </a:r>
            <a:r>
              <a:rPr sz="2000" u="none" spc="-5" dirty="0">
                <a:solidFill>
                  <a:srgbClr val="FF0000"/>
                </a:solidFill>
              </a:rPr>
              <a:t>G-SIP </a:t>
            </a:r>
            <a:r>
              <a:rPr sz="2000" u="none" dirty="0">
                <a:solidFill>
                  <a:srgbClr val="FF0000"/>
                </a:solidFill>
              </a:rPr>
              <a:t>Konstancin-Jeziorna </a:t>
            </a:r>
            <a:r>
              <a:rPr sz="2000" u="none" spc="-5" dirty="0">
                <a:solidFill>
                  <a:srgbClr val="FF0000"/>
                </a:solidFill>
              </a:rPr>
              <a:t>„Zagrożenia powodziowe” porównane </a:t>
            </a:r>
            <a:r>
              <a:rPr sz="2000" u="none" dirty="0">
                <a:solidFill>
                  <a:srgbClr val="FF0000"/>
                </a:solidFill>
              </a:rPr>
              <a:t>z </a:t>
            </a:r>
            <a:r>
              <a:rPr sz="2000" u="none" spc="-5" dirty="0">
                <a:solidFill>
                  <a:srgbClr val="FF0000"/>
                </a:solidFill>
              </a:rPr>
              <a:t>danymi satelitarnymi </a:t>
            </a:r>
            <a:r>
              <a:rPr sz="2000" u="none" dirty="0">
                <a:solidFill>
                  <a:srgbClr val="FF0000"/>
                </a:solidFill>
              </a:rPr>
              <a:t>SENTINEL</a:t>
            </a:r>
            <a:r>
              <a:rPr sz="2000" u="none" spc="-40" dirty="0">
                <a:solidFill>
                  <a:srgbClr val="FF0000"/>
                </a:solidFill>
              </a:rPr>
              <a:t> </a:t>
            </a:r>
            <a:r>
              <a:rPr sz="2000" u="none" dirty="0">
                <a:solidFill>
                  <a:srgbClr val="FF0000"/>
                </a:solidFill>
              </a:rPr>
              <a:t>2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4931</Words>
  <Application>WPS Presentation</Application>
  <PresentationFormat>On-screen Show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Carlito</vt:lpstr>
      <vt:lpstr>Segoe Print</vt:lpstr>
      <vt:lpstr>Arial</vt:lpstr>
      <vt:lpstr>Calibri</vt:lpstr>
      <vt:lpstr>Microsoft YaHei</vt:lpstr>
      <vt:lpstr>Arial Unicode MS</vt:lpstr>
      <vt:lpstr>Office Theme</vt:lpstr>
      <vt:lpstr>PowerPoint 演示文稿</vt:lpstr>
      <vt:lpstr>Pytanie badawcze</vt:lpstr>
      <vt:lpstr>Częstym problemem nawiedzającym Konstancin-Jeziornę są powodzie  i podtopienia. Zależy nam na zbadaniu przyczyn tego stanu oraz na  znalezieniu skutecznych działań, które jako mieszkańcy możemy  podjąć, aby przeciwdziałać</vt:lpstr>
      <vt:lpstr>W naszych badaniach użyliśmy:</vt:lpstr>
      <vt:lpstr>Eksperci POLSKIEJ AKADEMII NAUK ostrzegają:</vt:lpstr>
      <vt:lpstr>Eksperci POLSKIEJ AKADEMII NAUK ostrzegają:</vt:lpstr>
      <vt:lpstr>FIRMY UBEZPIECZENIOWE przestrzegają:</vt:lpstr>
      <vt:lpstr>ARTYKUŁY PRASOWE informują:</vt:lpstr>
      <vt:lpstr>Dane z G-SIP Konstancin-Jeziorna „Zagrożenia powodziowe” porównane z danymi satelitarnymi SENTINEL 2</vt:lpstr>
      <vt:lpstr>PowerPoint 演示文稿</vt:lpstr>
      <vt:lpstr>powodzie i podtopienia w Konstancinie-Jeziornie :</vt:lpstr>
      <vt:lpstr>powodzie i podtopienia w Konstancinie-Jeziornie :</vt:lpstr>
      <vt:lpstr>powodzie i podtopienia w Konstancinie-Jeziornie :</vt:lpstr>
      <vt:lpstr>powodzie i podtopienia w Konstancinie-Jeziornie 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</dc:creator>
  <cp:lastModifiedBy>Dell</cp:lastModifiedBy>
  <cp:revision>1</cp:revision>
  <dcterms:created xsi:type="dcterms:W3CDTF">2023-08-20T21:21:57Z</dcterms:created>
  <dcterms:modified xsi:type="dcterms:W3CDTF">2023-08-20T21:21:57Z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2023-06-22T02:00:00Z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2023-08-20T02:00:00Z</vt:filetime>
  </property>
  <property fmtid="{D5CDD505-2E9C-101B-9397-08002B2CF9AE}" pid="5" name="ICV">
    <vt:lpwstr>C7014F0D932E4E17AECE5AD84BC462A4</vt:lpwstr>
  </property>
  <property fmtid="{D5CDD505-2E9C-101B-9397-08002B2CF9AE}" pid="6" name="KSOProductBuildVer">
    <vt:lpwstr>1045-11.2.0.11537</vt:lpwstr>
  </property>
</Properties>
</file>